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36" r:id="rId86"/>
    <p:sldId id="337" r:id="rId87"/>
    <p:sldId id="338" r:id="rId88"/>
    <p:sldId id="339" r:id="rId89"/>
    <p:sldId id="340" r:id="rId90"/>
    <p:sldId id="341" r:id="rId91"/>
    <p:sldId id="342" r:id="rId92"/>
    <p:sldId id="343" r:id="rId93"/>
    <p:sldId id="344" r:id="rId94"/>
    <p:sldId id="345" r:id="rId95"/>
    <p:sldId id="346" r:id="rId96"/>
    <p:sldId id="347" r:id="rId97"/>
    <p:sldId id="348" r:id="rId98"/>
    <p:sldId id="349" r:id="rId99"/>
    <p:sldId id="350" r:id="rId100"/>
    <p:sldId id="351" r:id="rId101"/>
    <p:sldId id="352" r:id="rId102"/>
    <p:sldId id="353" r:id="rId103"/>
    <p:sldId id="354" r:id="rId104"/>
    <p:sldId id="355" r:id="rId105"/>
    <p:sldId id="356" r:id="rId106"/>
    <p:sldId id="357" r:id="rId107"/>
    <p:sldId id="358" r:id="rId108"/>
    <p:sldId id="359" r:id="rId109"/>
    <p:sldId id="360" r:id="rId110"/>
    <p:sldId id="361" r:id="rId111"/>
    <p:sldId id="362" r:id="rId112"/>
    <p:sldId id="363" r:id="rId113"/>
    <p:sldId id="364" r:id="rId114"/>
    <p:sldId id="365" r:id="rId115"/>
    <p:sldId id="366" r:id="rId116"/>
    <p:sldId id="367" r:id="rId117"/>
    <p:sldId id="368" r:id="rId118"/>
    <p:sldId id="369" r:id="rId119"/>
    <p:sldId id="370" r:id="rId120"/>
    <p:sldId id="371" r:id="rId121"/>
    <p:sldId id="372" r:id="rId122"/>
    <p:sldId id="373" r:id="rId123"/>
    <p:sldId id="374" r:id="rId124"/>
    <p:sldId id="375" r:id="rId125"/>
    <p:sldId id="376" r:id="rId126"/>
    <p:sldId id="377" r:id="rId127"/>
    <p:sldId id="378" r:id="rId128"/>
    <p:sldId id="379" r:id="rId129"/>
    <p:sldId id="380" r:id="rId130"/>
    <p:sldId id="381" r:id="rId131"/>
    <p:sldId id="382" r:id="rId132"/>
    <p:sldId id="383" r:id="rId133"/>
    <p:sldId id="384" r:id="rId134"/>
    <p:sldId id="385" r:id="rId135"/>
    <p:sldId id="386" r:id="rId136"/>
    <p:sldId id="387" r:id="rId137"/>
    <p:sldId id="388" r:id="rId138"/>
    <p:sldId id="389" r:id="rId139"/>
    <p:sldId id="390" r:id="rId140"/>
    <p:sldId id="391" r:id="rId141"/>
    <p:sldId id="392" r:id="rId142"/>
    <p:sldId id="393" r:id="rId143"/>
    <p:sldId id="394" r:id="rId144"/>
    <p:sldId id="395" r:id="rId145"/>
    <p:sldId id="396" r:id="rId146"/>
    <p:sldId id="397" r:id="rId147"/>
    <p:sldId id="398" r:id="rId148"/>
    <p:sldId id="399" r:id="rId149"/>
    <p:sldId id="400" r:id="rId150"/>
    <p:sldId id="401" r:id="rId151"/>
    <p:sldId id="402" r:id="rId152"/>
    <p:sldId id="403" r:id="rId153"/>
    <p:sldId id="404" r:id="rId154"/>
    <p:sldId id="405" r:id="rId155"/>
    <p:sldId id="406" r:id="rId156"/>
    <p:sldId id="407" r:id="rId157"/>
    <p:sldId id="408" r:id="rId158"/>
    <p:sldId id="409" r:id="rId159"/>
    <p:sldId id="410" r:id="rId160"/>
    <p:sldId id="411" r:id="rId161"/>
    <p:sldId id="412" r:id="rId162"/>
    <p:sldId id="413" r:id="rId163"/>
    <p:sldId id="414" r:id="rId164"/>
    <p:sldId id="415" r:id="rId165"/>
    <p:sldId id="416" r:id="rId166"/>
    <p:sldId id="417" r:id="rId167"/>
    <p:sldId id="418" r:id="rId168"/>
    <p:sldId id="419" r:id="rId169"/>
    <p:sldId id="420" r:id="rId170"/>
    <p:sldId id="421" r:id="rId171"/>
    <p:sldId id="422" r:id="rId172"/>
    <p:sldId id="423" r:id="rId173"/>
    <p:sldId id="424" r:id="rId174"/>
    <p:sldId id="425" r:id="rId175"/>
    <p:sldId id="426" r:id="rId176"/>
    <p:sldId id="427" r:id="rId177"/>
    <p:sldId id="428" r:id="rId178"/>
    <p:sldId id="429" r:id="rId179"/>
    <p:sldId id="430" r:id="rId180"/>
    <p:sldId id="431" r:id="rId181"/>
    <p:sldId id="432" r:id="rId182"/>
    <p:sldId id="433" r:id="rId183"/>
    <p:sldId id="434" r:id="rId184"/>
    <p:sldId id="435" r:id="rId185"/>
    <p:sldId id="436" r:id="rId186"/>
    <p:sldId id="437" r:id="rId187"/>
    <p:sldId id="438" r:id="rId188"/>
    <p:sldId id="439" r:id="rId189"/>
    <p:sldId id="440" r:id="rId190"/>
    <p:sldId id="441" r:id="rId191"/>
    <p:sldId id="442" r:id="rId192"/>
    <p:sldId id="443" r:id="rId193"/>
    <p:sldId id="444" r:id="rId194"/>
    <p:sldId id="445" r:id="rId195"/>
    <p:sldId id="446" r:id="rId196"/>
    <p:sldId id="447" r:id="rId197"/>
    <p:sldId id="448" r:id="rId198"/>
    <p:sldId id="449" r:id="rId199"/>
    <p:sldId id="450" r:id="rId200"/>
    <p:sldId id="451" r:id="rId201"/>
    <p:sldId id="452" r:id="rId202"/>
    <p:sldId id="453" r:id="rId203"/>
    <p:sldId id="454" r:id="rId204"/>
    <p:sldId id="455" r:id="rId205"/>
    <p:sldId id="456" r:id="rId206"/>
    <p:sldId id="457" r:id="rId207"/>
    <p:sldId id="458" r:id="rId208"/>
    <p:sldId id="459" r:id="rId209"/>
    <p:sldId id="460" r:id="rId210"/>
    <p:sldId id="461" r:id="rId211"/>
    <p:sldId id="462" r:id="rId212"/>
    <p:sldId id="463" r:id="rId213"/>
    <p:sldId id="464" r:id="rId214"/>
    <p:sldId id="465" r:id="rId215"/>
    <p:sldId id="466" r:id="rId216"/>
    <p:sldId id="467" r:id="rId217"/>
  </p:sldIdLst>
  <p:sldSz cx="23749000" cy="168021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10" Type="http://schemas.openxmlformats.org/officeDocument/2006/relationships/slide" Target="slides/slide5.xml"/><Relationship Id="rId100" Type="http://schemas.openxmlformats.org/officeDocument/2006/relationships/slide" Target="slides/slide95.xml"/><Relationship Id="rId101" Type="http://schemas.openxmlformats.org/officeDocument/2006/relationships/slide" Target="slides/slide96.xml"/><Relationship Id="rId102" Type="http://schemas.openxmlformats.org/officeDocument/2006/relationships/slide" Target="slides/slide97.xml"/><Relationship Id="rId103" Type="http://schemas.openxmlformats.org/officeDocument/2006/relationships/slide" Target="slides/slide98.xml"/><Relationship Id="rId104" Type="http://schemas.openxmlformats.org/officeDocument/2006/relationships/slide" Target="slides/slide99.xml"/><Relationship Id="rId105" Type="http://schemas.openxmlformats.org/officeDocument/2006/relationships/slide" Target="slides/slide100.xml"/><Relationship Id="rId106" Type="http://schemas.openxmlformats.org/officeDocument/2006/relationships/slide" Target="slides/slide101.xml"/><Relationship Id="rId107" Type="http://schemas.openxmlformats.org/officeDocument/2006/relationships/slide" Target="slides/slide102.xml"/><Relationship Id="rId108" Type="http://schemas.openxmlformats.org/officeDocument/2006/relationships/slide" Target="slides/slide103.xml"/><Relationship Id="rId109" Type="http://schemas.openxmlformats.org/officeDocument/2006/relationships/slide" Target="slides/slide104.xml"/><Relationship Id="rId11" Type="http://schemas.openxmlformats.org/officeDocument/2006/relationships/slide" Target="slides/slide6.xml"/><Relationship Id="rId110" Type="http://schemas.openxmlformats.org/officeDocument/2006/relationships/slide" Target="slides/slide105.xml"/><Relationship Id="rId111" Type="http://schemas.openxmlformats.org/officeDocument/2006/relationships/slide" Target="slides/slide106.xml"/><Relationship Id="rId112" Type="http://schemas.openxmlformats.org/officeDocument/2006/relationships/slide" Target="slides/slide107.xml"/><Relationship Id="rId113" Type="http://schemas.openxmlformats.org/officeDocument/2006/relationships/slide" Target="slides/slide108.xml"/><Relationship Id="rId114" Type="http://schemas.openxmlformats.org/officeDocument/2006/relationships/slide" Target="slides/slide109.xml"/><Relationship Id="rId115" Type="http://schemas.openxmlformats.org/officeDocument/2006/relationships/slide" Target="slides/slide110.xml"/><Relationship Id="rId116" Type="http://schemas.openxmlformats.org/officeDocument/2006/relationships/slide" Target="slides/slide111.xml"/><Relationship Id="rId117" Type="http://schemas.openxmlformats.org/officeDocument/2006/relationships/slide" Target="slides/slide112.xml"/><Relationship Id="rId118" Type="http://schemas.openxmlformats.org/officeDocument/2006/relationships/slide" Target="slides/slide113.xml"/><Relationship Id="rId119" Type="http://schemas.openxmlformats.org/officeDocument/2006/relationships/slide" Target="slides/slide114.xml"/><Relationship Id="rId12" Type="http://schemas.openxmlformats.org/officeDocument/2006/relationships/slide" Target="slides/slide7.xml"/><Relationship Id="rId120" Type="http://schemas.openxmlformats.org/officeDocument/2006/relationships/slide" Target="slides/slide115.xml"/><Relationship Id="rId121" Type="http://schemas.openxmlformats.org/officeDocument/2006/relationships/slide" Target="slides/slide116.xml"/><Relationship Id="rId122" Type="http://schemas.openxmlformats.org/officeDocument/2006/relationships/slide" Target="slides/slide117.xml"/><Relationship Id="rId123" Type="http://schemas.openxmlformats.org/officeDocument/2006/relationships/slide" Target="slides/slide118.xml"/><Relationship Id="rId124" Type="http://schemas.openxmlformats.org/officeDocument/2006/relationships/slide" Target="slides/slide119.xml"/><Relationship Id="rId125" Type="http://schemas.openxmlformats.org/officeDocument/2006/relationships/slide" Target="slides/slide120.xml"/><Relationship Id="rId126" Type="http://schemas.openxmlformats.org/officeDocument/2006/relationships/slide" Target="slides/slide121.xml"/><Relationship Id="rId127" Type="http://schemas.openxmlformats.org/officeDocument/2006/relationships/slide" Target="slides/slide122.xml"/><Relationship Id="rId128" Type="http://schemas.openxmlformats.org/officeDocument/2006/relationships/slide" Target="slides/slide123.xml"/><Relationship Id="rId129" Type="http://schemas.openxmlformats.org/officeDocument/2006/relationships/slide" Target="slides/slide124.xml"/><Relationship Id="rId13" Type="http://schemas.openxmlformats.org/officeDocument/2006/relationships/slide" Target="slides/slide8.xml"/><Relationship Id="rId130" Type="http://schemas.openxmlformats.org/officeDocument/2006/relationships/slide" Target="slides/slide125.xml"/><Relationship Id="rId131" Type="http://schemas.openxmlformats.org/officeDocument/2006/relationships/slide" Target="slides/slide126.xml"/><Relationship Id="rId132" Type="http://schemas.openxmlformats.org/officeDocument/2006/relationships/slide" Target="slides/slide127.xml"/><Relationship Id="rId133" Type="http://schemas.openxmlformats.org/officeDocument/2006/relationships/slide" Target="slides/slide128.xml"/><Relationship Id="rId134" Type="http://schemas.openxmlformats.org/officeDocument/2006/relationships/slide" Target="slides/slide129.xml"/><Relationship Id="rId135" Type="http://schemas.openxmlformats.org/officeDocument/2006/relationships/slide" Target="slides/slide130.xml"/><Relationship Id="rId136" Type="http://schemas.openxmlformats.org/officeDocument/2006/relationships/slide" Target="slides/slide131.xml"/><Relationship Id="rId137" Type="http://schemas.openxmlformats.org/officeDocument/2006/relationships/slide" Target="slides/slide132.xml"/><Relationship Id="rId138" Type="http://schemas.openxmlformats.org/officeDocument/2006/relationships/slide" Target="slides/slide133.xml"/><Relationship Id="rId139" Type="http://schemas.openxmlformats.org/officeDocument/2006/relationships/slide" Target="slides/slide134.xml"/><Relationship Id="rId14" Type="http://schemas.openxmlformats.org/officeDocument/2006/relationships/slide" Target="slides/slide9.xml"/><Relationship Id="rId140" Type="http://schemas.openxmlformats.org/officeDocument/2006/relationships/slide" Target="slides/slide135.xml"/><Relationship Id="rId141" Type="http://schemas.openxmlformats.org/officeDocument/2006/relationships/slide" Target="slides/slide136.xml"/><Relationship Id="rId142" Type="http://schemas.openxmlformats.org/officeDocument/2006/relationships/slide" Target="slides/slide137.xml"/><Relationship Id="rId143" Type="http://schemas.openxmlformats.org/officeDocument/2006/relationships/slide" Target="slides/slide138.xml"/><Relationship Id="rId144" Type="http://schemas.openxmlformats.org/officeDocument/2006/relationships/slide" Target="slides/slide139.xml"/><Relationship Id="rId145" Type="http://schemas.openxmlformats.org/officeDocument/2006/relationships/slide" Target="slides/slide140.xml"/><Relationship Id="rId146" Type="http://schemas.openxmlformats.org/officeDocument/2006/relationships/slide" Target="slides/slide141.xml"/><Relationship Id="rId147" Type="http://schemas.openxmlformats.org/officeDocument/2006/relationships/slide" Target="slides/slide142.xml"/><Relationship Id="rId148" Type="http://schemas.openxmlformats.org/officeDocument/2006/relationships/slide" Target="slides/slide143.xml"/><Relationship Id="rId149" Type="http://schemas.openxmlformats.org/officeDocument/2006/relationships/slide" Target="slides/slide144.xml"/><Relationship Id="rId15" Type="http://schemas.openxmlformats.org/officeDocument/2006/relationships/slide" Target="slides/slide10.xml"/><Relationship Id="rId150" Type="http://schemas.openxmlformats.org/officeDocument/2006/relationships/slide" Target="slides/slide145.xml"/><Relationship Id="rId151" Type="http://schemas.openxmlformats.org/officeDocument/2006/relationships/slide" Target="slides/slide146.xml"/><Relationship Id="rId152" Type="http://schemas.openxmlformats.org/officeDocument/2006/relationships/slide" Target="slides/slide147.xml"/><Relationship Id="rId153" Type="http://schemas.openxmlformats.org/officeDocument/2006/relationships/slide" Target="slides/slide148.xml"/><Relationship Id="rId154" Type="http://schemas.openxmlformats.org/officeDocument/2006/relationships/slide" Target="slides/slide149.xml"/><Relationship Id="rId155" Type="http://schemas.openxmlformats.org/officeDocument/2006/relationships/slide" Target="slides/slide150.xml"/><Relationship Id="rId156" Type="http://schemas.openxmlformats.org/officeDocument/2006/relationships/slide" Target="slides/slide151.xml"/><Relationship Id="rId157" Type="http://schemas.openxmlformats.org/officeDocument/2006/relationships/slide" Target="slides/slide152.xml"/><Relationship Id="rId158" Type="http://schemas.openxmlformats.org/officeDocument/2006/relationships/slide" Target="slides/slide153.xml"/><Relationship Id="rId159" Type="http://schemas.openxmlformats.org/officeDocument/2006/relationships/slide" Target="slides/slide154.xml"/><Relationship Id="rId16" Type="http://schemas.openxmlformats.org/officeDocument/2006/relationships/slide" Target="slides/slide11.xml"/><Relationship Id="rId160" Type="http://schemas.openxmlformats.org/officeDocument/2006/relationships/slide" Target="slides/slide155.xml"/><Relationship Id="rId161" Type="http://schemas.openxmlformats.org/officeDocument/2006/relationships/slide" Target="slides/slide156.xml"/><Relationship Id="rId162" Type="http://schemas.openxmlformats.org/officeDocument/2006/relationships/slide" Target="slides/slide157.xml"/><Relationship Id="rId163" Type="http://schemas.openxmlformats.org/officeDocument/2006/relationships/slide" Target="slides/slide158.xml"/><Relationship Id="rId164" Type="http://schemas.openxmlformats.org/officeDocument/2006/relationships/slide" Target="slides/slide159.xml"/><Relationship Id="rId165" Type="http://schemas.openxmlformats.org/officeDocument/2006/relationships/slide" Target="slides/slide160.xml"/><Relationship Id="rId166" Type="http://schemas.openxmlformats.org/officeDocument/2006/relationships/slide" Target="slides/slide161.xml"/><Relationship Id="rId167" Type="http://schemas.openxmlformats.org/officeDocument/2006/relationships/slide" Target="slides/slide162.xml"/><Relationship Id="rId168" Type="http://schemas.openxmlformats.org/officeDocument/2006/relationships/slide" Target="slides/slide163.xml"/><Relationship Id="rId169" Type="http://schemas.openxmlformats.org/officeDocument/2006/relationships/slide" Target="slides/slide164.xml"/><Relationship Id="rId17" Type="http://schemas.openxmlformats.org/officeDocument/2006/relationships/slide" Target="slides/slide12.xml"/><Relationship Id="rId170" Type="http://schemas.openxmlformats.org/officeDocument/2006/relationships/slide" Target="slides/slide165.xml"/><Relationship Id="rId171" Type="http://schemas.openxmlformats.org/officeDocument/2006/relationships/slide" Target="slides/slide166.xml"/><Relationship Id="rId172" Type="http://schemas.openxmlformats.org/officeDocument/2006/relationships/slide" Target="slides/slide167.xml"/><Relationship Id="rId173" Type="http://schemas.openxmlformats.org/officeDocument/2006/relationships/slide" Target="slides/slide168.xml"/><Relationship Id="rId174" Type="http://schemas.openxmlformats.org/officeDocument/2006/relationships/slide" Target="slides/slide169.xml"/><Relationship Id="rId175" Type="http://schemas.openxmlformats.org/officeDocument/2006/relationships/slide" Target="slides/slide170.xml"/><Relationship Id="rId176" Type="http://schemas.openxmlformats.org/officeDocument/2006/relationships/slide" Target="slides/slide171.xml"/><Relationship Id="rId177" Type="http://schemas.openxmlformats.org/officeDocument/2006/relationships/slide" Target="slides/slide172.xml"/><Relationship Id="rId178" Type="http://schemas.openxmlformats.org/officeDocument/2006/relationships/slide" Target="slides/slide173.xml"/><Relationship Id="rId179" Type="http://schemas.openxmlformats.org/officeDocument/2006/relationships/slide" Target="slides/slide174.xml"/><Relationship Id="rId18" Type="http://schemas.openxmlformats.org/officeDocument/2006/relationships/slide" Target="slides/slide13.xml"/><Relationship Id="rId180" Type="http://schemas.openxmlformats.org/officeDocument/2006/relationships/slide" Target="slides/slide175.xml"/><Relationship Id="rId181" Type="http://schemas.openxmlformats.org/officeDocument/2006/relationships/slide" Target="slides/slide176.xml"/><Relationship Id="rId182" Type="http://schemas.openxmlformats.org/officeDocument/2006/relationships/slide" Target="slides/slide177.xml"/><Relationship Id="rId183" Type="http://schemas.openxmlformats.org/officeDocument/2006/relationships/slide" Target="slides/slide178.xml"/><Relationship Id="rId184" Type="http://schemas.openxmlformats.org/officeDocument/2006/relationships/slide" Target="slides/slide179.xml"/><Relationship Id="rId185" Type="http://schemas.openxmlformats.org/officeDocument/2006/relationships/slide" Target="slides/slide180.xml"/><Relationship Id="rId186" Type="http://schemas.openxmlformats.org/officeDocument/2006/relationships/slide" Target="slides/slide181.xml"/><Relationship Id="rId187" Type="http://schemas.openxmlformats.org/officeDocument/2006/relationships/slide" Target="slides/slide182.xml"/><Relationship Id="rId188" Type="http://schemas.openxmlformats.org/officeDocument/2006/relationships/slide" Target="slides/slide183.xml"/><Relationship Id="rId189" Type="http://schemas.openxmlformats.org/officeDocument/2006/relationships/slide" Target="slides/slide184.xml"/><Relationship Id="rId19" Type="http://schemas.openxmlformats.org/officeDocument/2006/relationships/slide" Target="slides/slide14.xml"/><Relationship Id="rId190" Type="http://schemas.openxmlformats.org/officeDocument/2006/relationships/slide" Target="slides/slide185.xml"/><Relationship Id="rId191" Type="http://schemas.openxmlformats.org/officeDocument/2006/relationships/slide" Target="slides/slide186.xml"/><Relationship Id="rId192" Type="http://schemas.openxmlformats.org/officeDocument/2006/relationships/slide" Target="slides/slide187.xml"/><Relationship Id="rId193" Type="http://schemas.openxmlformats.org/officeDocument/2006/relationships/slide" Target="slides/slide188.xml"/><Relationship Id="rId194" Type="http://schemas.openxmlformats.org/officeDocument/2006/relationships/slide" Target="slides/slide189.xml"/><Relationship Id="rId195" Type="http://schemas.openxmlformats.org/officeDocument/2006/relationships/slide" Target="slides/slide190.xml"/><Relationship Id="rId196" Type="http://schemas.openxmlformats.org/officeDocument/2006/relationships/slide" Target="slides/slide191.xml"/><Relationship Id="rId197" Type="http://schemas.openxmlformats.org/officeDocument/2006/relationships/slide" Target="slides/slide192.xml"/><Relationship Id="rId198" Type="http://schemas.openxmlformats.org/officeDocument/2006/relationships/slide" Target="slides/slide193.xml"/><Relationship Id="rId199" Type="http://schemas.openxmlformats.org/officeDocument/2006/relationships/slide" Target="slides/slide194.xml"/><Relationship Id="rId2" Type="http://schemas.openxmlformats.org/officeDocument/2006/relationships/presProps" Target="presProps.xml"/><Relationship Id="rId20" Type="http://schemas.openxmlformats.org/officeDocument/2006/relationships/slide" Target="slides/slide15.xml"/><Relationship Id="rId200" Type="http://schemas.openxmlformats.org/officeDocument/2006/relationships/slide" Target="slides/slide195.xml"/><Relationship Id="rId201" Type="http://schemas.openxmlformats.org/officeDocument/2006/relationships/slide" Target="slides/slide196.xml"/><Relationship Id="rId202" Type="http://schemas.openxmlformats.org/officeDocument/2006/relationships/slide" Target="slides/slide197.xml"/><Relationship Id="rId203" Type="http://schemas.openxmlformats.org/officeDocument/2006/relationships/slide" Target="slides/slide198.xml"/><Relationship Id="rId204" Type="http://schemas.openxmlformats.org/officeDocument/2006/relationships/slide" Target="slides/slide199.xml"/><Relationship Id="rId205" Type="http://schemas.openxmlformats.org/officeDocument/2006/relationships/slide" Target="slides/slide200.xml"/><Relationship Id="rId206" Type="http://schemas.openxmlformats.org/officeDocument/2006/relationships/slide" Target="slides/slide201.xml"/><Relationship Id="rId207" Type="http://schemas.openxmlformats.org/officeDocument/2006/relationships/slide" Target="slides/slide202.xml"/><Relationship Id="rId208" Type="http://schemas.openxmlformats.org/officeDocument/2006/relationships/slide" Target="slides/slide203.xml"/><Relationship Id="rId209" Type="http://schemas.openxmlformats.org/officeDocument/2006/relationships/slide" Target="slides/slide204.xml"/><Relationship Id="rId21" Type="http://schemas.openxmlformats.org/officeDocument/2006/relationships/slide" Target="slides/slide16.xml"/><Relationship Id="rId210" Type="http://schemas.openxmlformats.org/officeDocument/2006/relationships/slide" Target="slides/slide205.xml"/><Relationship Id="rId211" Type="http://schemas.openxmlformats.org/officeDocument/2006/relationships/slide" Target="slides/slide206.xml"/><Relationship Id="rId212" Type="http://schemas.openxmlformats.org/officeDocument/2006/relationships/slide" Target="slides/slide207.xml"/><Relationship Id="rId213" Type="http://schemas.openxmlformats.org/officeDocument/2006/relationships/slide" Target="slides/slide208.xml"/><Relationship Id="rId214" Type="http://schemas.openxmlformats.org/officeDocument/2006/relationships/slide" Target="slides/slide209.xml"/><Relationship Id="rId215" Type="http://schemas.openxmlformats.org/officeDocument/2006/relationships/slide" Target="slides/slide210.xml"/><Relationship Id="rId216" Type="http://schemas.openxmlformats.org/officeDocument/2006/relationships/slide" Target="slides/slide211.xml"/><Relationship Id="rId217" Type="http://schemas.openxmlformats.org/officeDocument/2006/relationships/slide" Target="slides/slide212.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 Type="http://schemas.openxmlformats.org/officeDocument/2006/relationships/viewProps" Target="viewProps.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33" Type="http://schemas.openxmlformats.org/officeDocument/2006/relationships/slide" Target="slides/slide28.xml"/><Relationship Id="rId34" Type="http://schemas.openxmlformats.org/officeDocument/2006/relationships/slide" Target="slides/slide29.xml"/><Relationship Id="rId35" Type="http://schemas.openxmlformats.org/officeDocument/2006/relationships/slide" Target="slides/slide30.xml"/><Relationship Id="rId36" Type="http://schemas.openxmlformats.org/officeDocument/2006/relationships/slide" Target="slides/slide31.xml"/><Relationship Id="rId37" Type="http://schemas.openxmlformats.org/officeDocument/2006/relationships/slide" Target="slides/slide32.xml"/><Relationship Id="rId38" Type="http://schemas.openxmlformats.org/officeDocument/2006/relationships/slide" Target="slides/slide33.xml"/><Relationship Id="rId39" Type="http://schemas.openxmlformats.org/officeDocument/2006/relationships/slide" Target="slides/slide34.xml"/><Relationship Id="rId4" Type="http://schemas.openxmlformats.org/officeDocument/2006/relationships/theme" Target="theme/theme1.xml"/><Relationship Id="rId40" Type="http://schemas.openxmlformats.org/officeDocument/2006/relationships/slide" Target="slides/slide35.xml"/><Relationship Id="rId41" Type="http://schemas.openxmlformats.org/officeDocument/2006/relationships/slide" Target="slides/slide36.xml"/><Relationship Id="rId42" Type="http://schemas.openxmlformats.org/officeDocument/2006/relationships/slide" Target="slides/slide37.xml"/><Relationship Id="rId43" Type="http://schemas.openxmlformats.org/officeDocument/2006/relationships/slide" Target="slides/slide38.xml"/><Relationship Id="rId44" Type="http://schemas.openxmlformats.org/officeDocument/2006/relationships/slide" Target="slides/slide39.xml"/><Relationship Id="rId45" Type="http://schemas.openxmlformats.org/officeDocument/2006/relationships/slide" Target="slides/slide40.xml"/><Relationship Id="rId46" Type="http://schemas.openxmlformats.org/officeDocument/2006/relationships/slide" Target="slides/slide41.xml"/><Relationship Id="rId47" Type="http://schemas.openxmlformats.org/officeDocument/2006/relationships/slide" Target="slides/slide42.xml"/><Relationship Id="rId48" Type="http://schemas.openxmlformats.org/officeDocument/2006/relationships/slide" Target="slides/slide43.xml"/><Relationship Id="rId49" Type="http://schemas.openxmlformats.org/officeDocument/2006/relationships/slide" Target="slides/slide44.xml"/><Relationship Id="rId5" Type="http://schemas.openxmlformats.org/officeDocument/2006/relationships/tableStyles" Target="tableStyles.xml"/><Relationship Id="rId50" Type="http://schemas.openxmlformats.org/officeDocument/2006/relationships/slide" Target="slides/slide45.xml"/><Relationship Id="rId51" Type="http://schemas.openxmlformats.org/officeDocument/2006/relationships/slide" Target="slides/slide46.xml"/><Relationship Id="rId52" Type="http://schemas.openxmlformats.org/officeDocument/2006/relationships/slide" Target="slides/slide47.xml"/><Relationship Id="rId53" Type="http://schemas.openxmlformats.org/officeDocument/2006/relationships/slide" Target="slides/slide48.xml"/><Relationship Id="rId54" Type="http://schemas.openxmlformats.org/officeDocument/2006/relationships/slide" Target="slides/slide49.xml"/><Relationship Id="rId55" Type="http://schemas.openxmlformats.org/officeDocument/2006/relationships/slide" Target="slides/slide50.xml"/><Relationship Id="rId56" Type="http://schemas.openxmlformats.org/officeDocument/2006/relationships/slide" Target="slides/slide51.xml"/><Relationship Id="rId57" Type="http://schemas.openxmlformats.org/officeDocument/2006/relationships/slide" Target="slides/slide52.xml"/><Relationship Id="rId58" Type="http://schemas.openxmlformats.org/officeDocument/2006/relationships/slide" Target="slides/slide53.xml"/><Relationship Id="rId59" Type="http://schemas.openxmlformats.org/officeDocument/2006/relationships/slide" Target="slides/slide54.xml"/><Relationship Id="rId6" Type="http://schemas.openxmlformats.org/officeDocument/2006/relationships/slide" Target="slides/slide1.xml"/><Relationship Id="rId60" Type="http://schemas.openxmlformats.org/officeDocument/2006/relationships/slide" Target="slides/slide55.xml"/><Relationship Id="rId61" Type="http://schemas.openxmlformats.org/officeDocument/2006/relationships/slide" Target="slides/slide56.xml"/><Relationship Id="rId62" Type="http://schemas.openxmlformats.org/officeDocument/2006/relationships/slide" Target="slides/slide57.xml"/><Relationship Id="rId63" Type="http://schemas.openxmlformats.org/officeDocument/2006/relationships/slide" Target="slides/slide58.xml"/><Relationship Id="rId64" Type="http://schemas.openxmlformats.org/officeDocument/2006/relationships/slide" Target="slides/slide59.xml"/><Relationship Id="rId65" Type="http://schemas.openxmlformats.org/officeDocument/2006/relationships/slide" Target="slides/slide60.xml"/><Relationship Id="rId66" Type="http://schemas.openxmlformats.org/officeDocument/2006/relationships/slide" Target="slides/slide61.xml"/><Relationship Id="rId67" Type="http://schemas.openxmlformats.org/officeDocument/2006/relationships/slide" Target="slides/slide62.xml"/><Relationship Id="rId68" Type="http://schemas.openxmlformats.org/officeDocument/2006/relationships/slide" Target="slides/slide63.xml"/><Relationship Id="rId69" Type="http://schemas.openxmlformats.org/officeDocument/2006/relationships/slide" Target="slides/slide64.xml"/><Relationship Id="rId7" Type="http://schemas.openxmlformats.org/officeDocument/2006/relationships/slide" Target="slides/slide2.xml"/><Relationship Id="rId70" Type="http://schemas.openxmlformats.org/officeDocument/2006/relationships/slide" Target="slides/slide65.xml"/><Relationship Id="rId71" Type="http://schemas.openxmlformats.org/officeDocument/2006/relationships/slide" Target="slides/slide66.xml"/><Relationship Id="rId72" Type="http://schemas.openxmlformats.org/officeDocument/2006/relationships/slide" Target="slides/slide67.xml"/><Relationship Id="rId73" Type="http://schemas.openxmlformats.org/officeDocument/2006/relationships/slide" Target="slides/slide68.xml"/><Relationship Id="rId74" Type="http://schemas.openxmlformats.org/officeDocument/2006/relationships/slide" Target="slides/slide69.xml"/><Relationship Id="rId75" Type="http://schemas.openxmlformats.org/officeDocument/2006/relationships/slide" Target="slides/slide70.xml"/><Relationship Id="rId76" Type="http://schemas.openxmlformats.org/officeDocument/2006/relationships/slide" Target="slides/slide71.xml"/><Relationship Id="rId77" Type="http://schemas.openxmlformats.org/officeDocument/2006/relationships/slide" Target="slides/slide72.xml"/><Relationship Id="rId78" Type="http://schemas.openxmlformats.org/officeDocument/2006/relationships/slide" Target="slides/slide73.xml"/><Relationship Id="rId79" Type="http://schemas.openxmlformats.org/officeDocument/2006/relationships/slide" Target="slides/slide74.xml"/><Relationship Id="rId8" Type="http://schemas.openxmlformats.org/officeDocument/2006/relationships/slide" Target="slides/slide3.xml"/><Relationship Id="rId80" Type="http://schemas.openxmlformats.org/officeDocument/2006/relationships/slide" Target="slides/slide75.xml"/><Relationship Id="rId81" Type="http://schemas.openxmlformats.org/officeDocument/2006/relationships/slide" Target="slides/slide76.xml"/><Relationship Id="rId82" Type="http://schemas.openxmlformats.org/officeDocument/2006/relationships/slide" Target="slides/slide77.xml"/><Relationship Id="rId83" Type="http://schemas.openxmlformats.org/officeDocument/2006/relationships/slide" Target="slides/slide78.xml"/><Relationship Id="rId84" Type="http://schemas.openxmlformats.org/officeDocument/2006/relationships/slide" Target="slides/slide79.xml"/><Relationship Id="rId85" Type="http://schemas.openxmlformats.org/officeDocument/2006/relationships/slide" Target="slides/slide80.xml"/><Relationship Id="rId86" Type="http://schemas.openxmlformats.org/officeDocument/2006/relationships/slide" Target="slides/slide81.xml"/><Relationship Id="rId87" Type="http://schemas.openxmlformats.org/officeDocument/2006/relationships/slide" Target="slides/slide82.xml"/><Relationship Id="rId88" Type="http://schemas.openxmlformats.org/officeDocument/2006/relationships/slide" Target="slides/slide83.xml"/><Relationship Id="rId89" Type="http://schemas.openxmlformats.org/officeDocument/2006/relationships/slide" Target="slides/slide84.xml"/><Relationship Id="rId9" Type="http://schemas.openxmlformats.org/officeDocument/2006/relationships/slide" Target="slides/slide4.xml"/><Relationship Id="rId90" Type="http://schemas.openxmlformats.org/officeDocument/2006/relationships/slide" Target="slides/slide85.xml"/><Relationship Id="rId91" Type="http://schemas.openxmlformats.org/officeDocument/2006/relationships/slide" Target="slides/slide86.xml"/><Relationship Id="rId92" Type="http://schemas.openxmlformats.org/officeDocument/2006/relationships/slide" Target="slides/slide87.xml"/><Relationship Id="rId93" Type="http://schemas.openxmlformats.org/officeDocument/2006/relationships/slide" Target="slides/slide88.xml"/><Relationship Id="rId94" Type="http://schemas.openxmlformats.org/officeDocument/2006/relationships/slide" Target="slides/slide89.xml"/><Relationship Id="rId95" Type="http://schemas.openxmlformats.org/officeDocument/2006/relationships/slide" Target="slides/slide90.xml"/><Relationship Id="rId96" Type="http://schemas.openxmlformats.org/officeDocument/2006/relationships/slide" Target="slides/slide91.xml"/><Relationship Id="rId97" Type="http://schemas.openxmlformats.org/officeDocument/2006/relationships/slide" Target="slides/slide92.xml"/><Relationship Id="rId98" Type="http://schemas.openxmlformats.org/officeDocument/2006/relationships/slide" Target="slides/slide93.xml"/><Relationship Id="rId99" Type="http://schemas.openxmlformats.org/officeDocument/2006/relationships/slide" Target="slides/slide94.xml"/></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6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6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6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6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6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6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6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6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6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6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7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7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7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7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7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7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7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7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7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7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8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8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8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8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8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8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8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8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8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8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9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9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9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9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9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9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9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9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9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9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0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0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0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0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0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0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0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0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0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0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1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1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1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a:t>
            </a:r>
            <a:r>
              <a:rPr lang="en-US" sz="4400">
                <a:solidFill>
                  <a:srgbClr val="252525"/>
                </a:solidFill>
              </a:rPr>
              <a:t>سم الله الرحمن الرحيم </a:t>
            </a:r>
          </a:p>
          <a:p>
            <a:pPr algn="r"/>
            <a:r>
              <a:rPr lang="en-US" sz="5000"/>
              <a:t>  </a:t>
            </a:r>
          </a:p>
          <a:p>
            <a:pPr algn="r"/>
            <a:r>
              <a:rPr lang="en-US" sz="4400">
                <a:solidFill>
                  <a:srgbClr val="252525"/>
                </a:solidFill>
              </a:rPr>
              <a:t>الملخص المفيد لكتاب  الجبهة بين مرحلتي الانتصارات والانتكاسات ،بقلم أ.  إدريس أبراهيم آيام </a:t>
            </a:r>
          </a:p>
          <a:p>
            <a:pPr algn="r"/>
            <a:r>
              <a:rPr lang="en-US" sz="5000"/>
              <a:t>  </a:t>
            </a:r>
          </a:p>
          <a:p>
            <a:pPr algn="r"/>
            <a:r>
              <a:rPr lang="en-US" sz="4400">
                <a:solidFill>
                  <a:srgbClr val="9933FF"/>
                </a:solidFill>
              </a:rPr>
              <a:t>كلمة المحرر في زينا</a:t>
            </a:r>
            <a:r>
              <a:rPr lang="en-US" sz="4400">
                <a:solidFill>
                  <a:srgbClr val="252525"/>
                </a:solidFill>
              </a:rPr>
              <a:t> : </a:t>
            </a:r>
          </a:p>
          <a:p>
            <a:pPr algn="r"/>
            <a:r>
              <a:rPr lang="en-US" sz="5000"/>
              <a:t>  </a:t>
            </a:r>
          </a:p>
          <a:p>
            <a:pPr algn="r"/>
            <a:r>
              <a:rPr lang="en-US" sz="4400">
                <a:solidFill>
                  <a:srgbClr val="252525"/>
                </a:solidFill>
              </a:rPr>
              <a:t>أصدق قلم هو الذي يكتب شهادته للأحداث التي عايشها بنفسه ، ذاق مرارتها وتحمل اوجاعها وكان من صناعها .</a:t>
            </a:r>
          </a:p>
          <a:p>
            <a:pPr algn="r"/>
            <a:r>
              <a:rPr lang="en-US" sz="4400">
                <a:solidFill>
                  <a:srgbClr val="252525"/>
                </a:solidFill>
              </a:rPr>
              <a:t>وكتاب المناضل محمد  عثمان إزاز كان جديرا بالإشادة وبالإذاعة لانه يتناول بصدق ووضوح أحداثا أليمة في الساحة الإرترية وأشخاصا ظالمين ، وأشخاصا مظلومين ويسمي الأشياء بأسمائها دون مجاملة مقيتة،  ولا اعتداء  سافر،  ولا مديح زائف  .</a:t>
            </a:r>
          </a:p>
          <a:p>
            <a:pPr algn="r"/>
            <a:r>
              <a:rPr lang="en-US" sz="4400">
                <a:solidFill>
                  <a:srgbClr val="252525"/>
                </a:solidFill>
              </a:rPr>
              <a:t>قد يخطىء في التحليل او السرد للحدث </a:t>
            </a:r>
          </a:p>
        </p:txBody>
      </p:sp>
    </p:spTree>
  </p:cSld>
  <p:clrMapOvr>
    <a:masterClrMapping/>
  </p:clrMapOvr>
</p:sld>
</file>

<file path=ppt/slides/slide1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فشله.</a:t>
            </a:r>
          </a:p>
          <a:p>
            <a:pPr algn="r"/>
            <a:r>
              <a:rPr lang="en-US" sz="4400">
                <a:solidFill>
                  <a:srgbClr val="252525"/>
                </a:solidFill>
              </a:rPr>
              <a:t>لكن كتاب محمد عثمان إزاز جاء مختلفًا. فقد لمسنا فيه موضوعية نادرة، وطرحًا هادئًا ومتزنًا يُنصف التجربة بكل تعقيداتها، ويعرض الحقائق دون تحيّز، وهذا ما يجعله مميزًا وجديرًا بالقراءة والتأمل.</a:t>
            </a:r>
          </a:p>
          <a:p>
            <a:pPr algn="r"/>
            <a:r>
              <a:rPr lang="en-US" sz="5000"/>
              <a:t>  </a:t>
            </a:r>
          </a:p>
          <a:p>
            <a:pPr algn="r"/>
            <a:r>
              <a:rPr lang="en-US" sz="4800">
                <a:solidFill>
                  <a:srgbClr val="9933FF"/>
                </a:solidFill>
              </a:rPr>
              <a:t>معلومات عن الكتاب</a:t>
            </a:r>
          </a:p>
          <a:p>
            <a:pPr algn="r"/>
            <a:r>
              <a:rPr lang="en-US" sz="4400">
                <a:solidFill>
                  <a:srgbClr val="252525"/>
                </a:solidFill>
              </a:rPr>
              <a:t>يضم الكتاب  325 صفحة وقد نشرته </a:t>
            </a:r>
          </a:p>
          <a:p>
            <a:pPr algn="r"/>
            <a:r>
              <a:rPr lang="en-US" sz="4400">
                <a:solidFill>
                  <a:srgbClr val="252525"/>
                </a:solidFill>
              </a:rPr>
              <a:t>دار ريم للنشر والتوزيع – الخرطوم</a:t>
            </a:r>
          </a:p>
          <a:p>
            <a:pPr algn="r"/>
            <a:r>
              <a:rPr lang="en-US" sz="4400">
                <a:solidFill>
                  <a:srgbClr val="252525"/>
                </a:solidFill>
              </a:rPr>
              <a:t>عام  2022م (الطبعة الثانية)</a:t>
            </a:r>
          </a:p>
          <a:p>
            <a:pPr algn="r"/>
            <a:r>
              <a:rPr lang="en-US" sz="4400">
                <a:solidFill>
                  <a:srgbClr val="9933FF"/>
                </a:solidFill>
              </a:rPr>
              <a:t>وكانا أهم محاور الكتاب</a:t>
            </a:r>
          </a:p>
          <a:p>
            <a:pPr algn="r"/>
            <a:r>
              <a:rPr lang="en-US" sz="4400">
                <a:solidFill>
                  <a:srgbClr val="252525"/>
                </a:solidFill>
              </a:rPr>
              <a:t>1. تأسيس جبهة التحرير الإرترية وأهدافها في سياق النضال من أجل الاستقلال.</a:t>
            </a:r>
          </a:p>
          <a:p>
            <a:pPr algn="r"/>
            <a:r>
              <a:rPr lang="en-US" sz="4400">
                <a:solidFill>
                  <a:srgbClr val="252525"/>
                </a:solidFill>
              </a:rPr>
              <a:t>2. المحطات الكبرى في مسيرة الجبهة، سواء من حيث الإنجازات العسكرية والسياسية.</a:t>
            </a:r>
          </a:p>
          <a:p>
            <a:pPr algn="r"/>
            <a:r>
              <a:rPr lang="en-US" sz="4400">
                <a:solidFill>
                  <a:srgbClr val="252525"/>
                </a:solidFill>
              </a:rPr>
              <a:t>3. سيطرة حزب العمل على مفاصل الجبهة وإفراغها من العناصر الوطنية.</a:t>
            </a:r>
          </a:p>
        </p:txBody>
      </p:sp>
    </p:spTree>
  </p:cSld>
  <p:clrMapOvr>
    <a:masterClrMapping/>
  </p:clrMapOvr>
</p:sld>
</file>

<file path=ppt/slides/slide10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كما تم منع دخول الثروة الحيوانية إلى السودان، بما في ذلك الضأن، البقر، الإبل، والنعاج، مما أدى إلى ندرة المواشي في مدينة كسلا التي كانت تعتمد بشكل أساسي على الماشية القادمة من إرتريا. ونتيجة لهذا الحصار، شهدت أسعار اللحوم في كسلا ارتفاعًا ملحوظًا.</a:t>
            </a:r>
          </a:p>
          <a:p>
            <a:pPr algn="r"/>
            <a:r>
              <a:rPr lang="en-US" sz="4400">
                <a:solidFill>
                  <a:srgbClr val="252525"/>
                </a:solidFill>
              </a:rPr>
              <a:t>حاولت الحكومة الإثيوبية فك الحصار عن الطريق لتسيير القوافل التي تحمل قطع الغيار، حيث رافقت هذه القوافل قوات عسكرية مدججة بالأسلحة والآليات. إلا أن قوات جبهة التحرير الإرترية تصدت لهذه المحاولات عبر تلغيم الطرق ومهاجمة القوات الإثيوبية.</a:t>
            </a:r>
          </a:p>
          <a:p>
            <a:pPr algn="r"/>
            <a:r>
              <a:rPr lang="en-US" sz="4400">
                <a:solidFill>
                  <a:srgbClr val="252525"/>
                </a:solidFill>
              </a:rPr>
              <a:t>استمرت الأزمة لأكثر من شهر دون أي بادرة حسم من قبل الجبهة أو الحكومة السودانية، مما زاد من حدة التوتر في المنطقة.</a:t>
            </a:r>
          </a:p>
          <a:p>
            <a:pPr algn="r"/>
            <a:r>
              <a:rPr lang="en-US" sz="4400">
                <a:solidFill>
                  <a:srgbClr val="9933FF"/>
                </a:solidFill>
              </a:rPr>
              <a:t>● ردود الأفعال تجاه الحصار</a:t>
            </a:r>
          </a:p>
          <a:p>
            <a:pPr algn="r"/>
            <a:r>
              <a:rPr lang="en-US" sz="4400">
                <a:solidFill>
                  <a:srgbClr val="252525"/>
                </a:solidFill>
              </a:rPr>
              <a:t>مع تصاعد الأزمة، وصل مدير جهاز الأمن العام </a:t>
            </a:r>
          </a:p>
        </p:txBody>
      </p:sp>
    </p:spTree>
  </p:cSld>
  <p:clrMapOvr>
    <a:masterClrMapping/>
  </p:clrMapOvr>
</p:sld>
</file>

<file path=ppt/slides/slide10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السوداني إلى مدينة كسلا وطلب مقابلة مسؤولي جبهة التحرير الإرترية للتفاهم حول المشكلة. كان رد الجبهة واضحًا، حيث اشترطت أن تكون طرفًا في الاتفاق التجاري، لكن المسؤول السوداني لم يرد على هذا الطلب.</a:t>
            </a:r>
          </a:p>
          <a:p>
            <a:pPr algn="r"/>
            <a:r>
              <a:rPr lang="en-US" sz="4400">
                <a:solidFill>
                  <a:srgbClr val="252525"/>
                </a:solidFill>
              </a:rPr>
              <a:t>من جانبها، حاولت الشركة الإيطالية التوسط بين الجبهة والحكومة السودانية، واقترحت إجراء اتصال مباشر مع الجبهة بعيدًا عن الحكومة الإثيوبية. ومع ذلك، رفضت الحكومة السودانية هذا الاقتراح، مما أدى إلى استمرار الأزمة دون حل.</a:t>
            </a:r>
          </a:p>
          <a:p>
            <a:pPr algn="r"/>
            <a:r>
              <a:rPr lang="en-US" sz="4400">
                <a:solidFill>
                  <a:srgbClr val="9933FF"/>
                </a:solidFill>
              </a:rPr>
              <a:t>تصعيد الأزمة ومنع دخول القيادة</a:t>
            </a:r>
          </a:p>
          <a:p>
            <a:pPr algn="r"/>
            <a:r>
              <a:rPr lang="en-US" sz="4400">
                <a:solidFill>
                  <a:srgbClr val="252525"/>
                </a:solidFill>
              </a:rPr>
              <a:t>في إطار تصعيد الأزمة، منعت الحكومة السودانية دخول قيادات جبهة التحرير الإرترية عبر مطار الخرطوم، ومن بينهم:</a:t>
            </a:r>
          </a:p>
          <a:p>
            <a:pPr algn="r"/>
            <a:r>
              <a:rPr lang="en-US" sz="4400">
                <a:solidFill>
                  <a:srgbClr val="252525"/>
                </a:solidFill>
              </a:rPr>
              <a:t>●رئيس المجلس الثوري: الشيخ إدريس محمد آدم</a:t>
            </a:r>
          </a:p>
          <a:p>
            <a:pPr algn="r"/>
            <a:r>
              <a:rPr lang="en-US" sz="4400">
                <a:solidFill>
                  <a:srgbClr val="252525"/>
                </a:solidFill>
              </a:rPr>
              <a:t>●نائبه الأول: المناضل حروي تلابيرو</a:t>
            </a:r>
          </a:p>
        </p:txBody>
      </p:sp>
    </p:spTree>
  </p:cSld>
  <p:clrMapOvr>
    <a:masterClrMapping/>
  </p:clrMapOvr>
</p:sld>
</file>

<file path=ppt/slides/slide10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●نائبه الثاني: المناضل عبدالله إدريس محمد</a:t>
            </a:r>
          </a:p>
          <a:p>
            <a:pPr algn="r"/>
            <a:r>
              <a:rPr lang="en-US" sz="4400">
                <a:solidFill>
                  <a:srgbClr val="252525"/>
                </a:solidFill>
              </a:rPr>
              <a:t>●مسؤول التنسيق: المناضل محمد إسماعيل عبده</a:t>
            </a:r>
          </a:p>
          <a:p>
            <a:pPr algn="r"/>
            <a:r>
              <a:rPr lang="en-US" sz="4400">
                <a:solidFill>
                  <a:srgbClr val="252525"/>
                </a:solidFill>
              </a:rPr>
              <a:t>ورداً على هذا المنع، قامت الجبهة بترتيب دخول القيادة عبر دولة الكونغو، ومنها إلى جنوب السودان، ثم إلى الخرطوم، قبل أن يتمكنوا من الوصول إلى الميدان عبر كسلا دون علم السلطات السودانية.</a:t>
            </a:r>
          </a:p>
          <a:p>
            <a:pPr algn="r"/>
            <a:r>
              <a:rPr lang="en-US" sz="4400">
                <a:solidFill>
                  <a:srgbClr val="9933FF"/>
                </a:solidFill>
              </a:rPr>
              <a:t>■ مشاكل الرعاة على الحدود ودور الجبهة والإدارة الأهلية في حلها</a:t>
            </a:r>
            <a:r>
              <a:rPr lang="en-US" sz="4400">
                <a:solidFill>
                  <a:srgbClr val="252525"/>
                </a:solidFill>
              </a:rPr>
              <a:t>.</a:t>
            </a:r>
          </a:p>
          <a:p>
            <a:pPr algn="r"/>
            <a:r>
              <a:rPr lang="en-US" sz="4400">
                <a:solidFill>
                  <a:srgbClr val="252525"/>
                </a:solidFill>
              </a:rPr>
              <a:t>يتحدث المؤلف عن المشاكل التي كان يواجهها الرعاة على الحدود، حيث كانت سرقة المواشي من القضايا الشائعة. لعبت جبهة التحرير الإرترية، بالتعاون مع الأهالي، دورًا بارزًا في حل هذه النزاعات بشكل منصف، حيث كانت تعمل على إرجاع المواشي المسروقة إلى أصحابها متى ما أمكن ذلك.</a:t>
            </a:r>
          </a:p>
          <a:p>
            <a:pPr algn="r"/>
            <a:r>
              <a:rPr lang="en-US" sz="4400">
                <a:solidFill>
                  <a:srgbClr val="252525"/>
                </a:solidFill>
              </a:rPr>
              <a:t>وفي بعض الحالات، كانت الجبهة تدفع </a:t>
            </a:r>
          </a:p>
        </p:txBody>
      </p:sp>
    </p:spTree>
  </p:cSld>
  <p:clrMapOvr>
    <a:masterClrMapping/>
  </p:clrMapOvr>
</p:sld>
</file>

<file path=ppt/slides/slide10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تعويضات مالية للطرف المتضرر كنوع من الحل العادل للمشكلة. وكان المسؤول عن إدارة هذه القضايا في المنطقة هو المناضل عثمان أبو شنب، الذي أشرف على جهود حل النزاعات وضمان استقرار الأوضاع بين الرعاة.</a:t>
            </a:r>
          </a:p>
          <a:p>
            <a:pPr algn="r"/>
            <a:r>
              <a:rPr lang="en-US" sz="4400">
                <a:solidFill>
                  <a:srgbClr val="9933FF"/>
                </a:solidFill>
              </a:rPr>
              <a:t>■ مشكلة الحدود في حامدايت</a:t>
            </a:r>
            <a:r>
              <a:rPr lang="en-US" sz="4400">
                <a:solidFill>
                  <a:srgbClr val="252525"/>
                </a:solidFill>
              </a:rPr>
              <a:t> </a:t>
            </a:r>
          </a:p>
          <a:p>
            <a:pPr algn="r"/>
            <a:r>
              <a:rPr lang="en-US" sz="4400">
                <a:solidFill>
                  <a:srgbClr val="252525"/>
                </a:solidFill>
              </a:rPr>
              <a:t>في عام 1978، وأثناء وجودي في أم حجر، كانت المنطقة تعاني من انتشار قطاع الطرق الذين كانوا يقومون بعمليات نهب مستمرة. فقد استهدفوا المواشي والأموال، وأوقفوا الحافلات المتجهة من كسلا إلى حمدايت، حيث كانوا ينهبون الركاب تحت التهديد، ويأخذون أموالهم ومجوهراتهم، بل وصل الأمر إلى خطف الأطفال وطلب الفدية.</a:t>
            </a:r>
          </a:p>
          <a:p>
            <a:pPr algn="r"/>
            <a:r>
              <a:rPr lang="en-US" sz="4400">
                <a:solidFill>
                  <a:srgbClr val="252525"/>
                </a:solidFill>
              </a:rPr>
              <a:t>كان هذا الوضع يتكرر بين فترة وأخرى، مما تسبب في معاناة كبيرة للسودانيين والإريتريين على حد سواء. وفي ظل هذه الأوضاع، اتصل بي قائد منطقة حمدايت، </a:t>
            </a:r>
          </a:p>
        </p:txBody>
      </p:sp>
    </p:spTree>
  </p:cSld>
  <p:clrMapOvr>
    <a:masterClrMapping/>
  </p:clrMapOvr>
</p:sld>
</file>

<file path=ppt/slides/slide10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النقيب أحمد الفكي، طالبًا التعاون من أجل وقف هذه التجاوزات التي أصبحت تهدد أمن المواطنين.</a:t>
            </a:r>
          </a:p>
          <a:p>
            <a:pPr algn="r"/>
            <a:r>
              <a:rPr lang="en-US" sz="4400">
                <a:solidFill>
                  <a:srgbClr val="252525"/>
                </a:solidFill>
              </a:rPr>
              <a:t>حينها، كنتُ أمتلك في أم حجر ثلاثة عشر لواء، لكنني رأيتُ أن سرية واحدة فقط تكفي لحل هذه الإشكالية. وبالفعل، استمرت هذه السرية في أداء مهامها لمدة أربعة أشهر، حتى تمكنت من القضاء على قطاع الطرق تمامًا وتأمين المنطقة بالكامل، مما أعاد الاستقرار والأمان لسكانها.</a:t>
            </a:r>
          </a:p>
          <a:p>
            <a:pPr algn="r"/>
            <a:r>
              <a:rPr lang="en-US" sz="4400">
                <a:solidFill>
                  <a:srgbClr val="252525"/>
                </a:solidFill>
              </a:rPr>
              <a:t>بعد انتهاء عملية تأمين المنطقة والقضاء على قطاع الطرق، تلقينا اتصالًا يفيد بأن النقيب عوض الفكي في أم حفيرة يريد مقابلتي، وأبلغني أن اللواءين عبدالرحمن سوار الذهب وأبو كدوك سيصلان قريبًا ويرغبان في لقائي.</a:t>
            </a:r>
          </a:p>
          <a:p>
            <a:pPr algn="r"/>
            <a:r>
              <a:rPr lang="en-US" sz="4400">
                <a:solidFill>
                  <a:srgbClr val="252525"/>
                </a:solidFill>
              </a:rPr>
              <a:t>عدت فورًا إلى أم حجر، وقمتُ بجمع بعض المواد الغذائية، بما في ذلك الدقيق، السكر، الألبان، الزيوت، الشاي، وخروف، وقدمتها كنوع </a:t>
            </a:r>
          </a:p>
        </p:txBody>
      </p:sp>
    </p:spTree>
  </p:cSld>
  <p:clrMapOvr>
    <a:masterClrMapping/>
  </p:clrMapOvr>
</p:sld>
</file>

<file path=ppt/slides/slide10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من المساعدة للنقيب عوض الفكي لاستقبال الضيوف.</a:t>
            </a:r>
          </a:p>
          <a:p>
            <a:pPr algn="r"/>
            <a:r>
              <a:rPr lang="en-US" sz="4400">
                <a:solidFill>
                  <a:srgbClr val="252525"/>
                </a:solidFill>
              </a:rPr>
              <a:t>وصل الضيوف عند الساعة الواحدة ظهرًا إلى حمدايت، وكان يرافقهم ثلاثة ضباط برتب مختلفة. بعد الترحيب بنا، سأل اللواء سوار الذهب قائلًا: "أين الإريتري؟" فرد عليه النقيب عوض الفكي مشيرًا نحوي. صافحني اللواء مرة أخرى، ثم علق مازحًا: من الصعب التمييز بين الإريتري والسوداني</a:t>
            </a:r>
          </a:p>
          <a:p>
            <a:pPr algn="r"/>
            <a:r>
              <a:rPr lang="en-US" sz="4400">
                <a:solidFill>
                  <a:srgbClr val="252525"/>
                </a:solidFill>
              </a:rPr>
              <a:t>بعد ذلك، تناولنا الغداء معًا، وانخرطنا في حديث ودي. خلال اللقاء، طلبت منهم ذخيرة لبندقية جيم 3، موضحًا أن مدى الجيم 3 أبعد من الكلاشنكوف، فاستجابوا لطلبي وأعطوني خمسة صناديق ذخيرة. وهكذا، انتهت مهمتي مع النقيب عوض الفكي بعد تأمين المنطقة واستقبال الضيوف.</a:t>
            </a:r>
          </a:p>
          <a:p>
            <a:pPr algn="r"/>
            <a:r>
              <a:rPr lang="en-US" sz="5000"/>
              <a:t>  </a:t>
            </a:r>
          </a:p>
          <a:p>
            <a:pPr algn="r"/>
            <a:r>
              <a:rPr lang="en-US" sz="4400">
                <a:solidFill>
                  <a:srgbClr val="9933FF"/>
                </a:solidFill>
              </a:rPr>
              <a:t> تلخيص الفصل الثاني عشر</a:t>
            </a:r>
            <a:r>
              <a:rPr lang="en-US" sz="4400">
                <a:solidFill>
                  <a:srgbClr val="252525"/>
                </a:solidFill>
              </a:rPr>
              <a:t>   </a:t>
            </a:r>
          </a:p>
        </p:txBody>
      </p:sp>
    </p:spTree>
  </p:cSld>
  <p:clrMapOvr>
    <a:masterClrMapping/>
  </p:clrMapOvr>
</p:sld>
</file>

<file path=ppt/slides/slide10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يركز هذا الفصل على المحاور التالية:</a:t>
            </a:r>
          </a:p>
          <a:p>
            <a:pPr algn="r"/>
            <a:r>
              <a:rPr lang="en-US" sz="4400">
                <a:solidFill>
                  <a:srgbClr val="252525"/>
                </a:solidFill>
              </a:rPr>
              <a:t>1 .جتماع المجلس الثوري الدوري لجبهة التحرير الإريترية.</a:t>
            </a:r>
          </a:p>
          <a:p>
            <a:pPr algn="r"/>
            <a:r>
              <a:rPr lang="en-US" sz="4400">
                <a:solidFill>
                  <a:srgbClr val="252525"/>
                </a:solidFill>
              </a:rPr>
              <a:t>2 . موقف داعم للثورة من وزير الداخلية السوداني فاروق حمدنا الله قبل إعدامه.</a:t>
            </a:r>
          </a:p>
          <a:p>
            <a:pPr algn="r"/>
            <a:r>
              <a:rPr lang="en-US" sz="4400">
                <a:solidFill>
                  <a:srgbClr val="252525"/>
                </a:solidFill>
              </a:rPr>
              <a:t>3 . عملية فدائية ناجحة بقيادة المناضل محمد عثمان إزاز داخل الأراضي الإثيوبية – مدينة حمرا</a:t>
            </a:r>
          </a:p>
          <a:p>
            <a:pPr algn="r"/>
            <a:r>
              <a:rPr lang="en-US" sz="4400">
                <a:solidFill>
                  <a:srgbClr val="252525"/>
                </a:solidFill>
              </a:rPr>
              <a:t>4. معركة دلك: إزالة معسكر العدو بنجاح</a:t>
            </a:r>
          </a:p>
          <a:p>
            <a:pPr algn="r"/>
            <a:r>
              <a:rPr lang="en-US" sz="4400">
                <a:solidFill>
                  <a:srgbClr val="252525"/>
                </a:solidFill>
              </a:rPr>
              <a:t>التكليف بالمهمة والاستعداد للمعركة</a:t>
            </a:r>
          </a:p>
          <a:p>
            <a:pPr algn="r"/>
            <a:r>
              <a:rPr lang="en-US" sz="5000"/>
              <a:t>  </a:t>
            </a:r>
          </a:p>
          <a:p>
            <a:pPr algn="r"/>
            <a:r>
              <a:rPr lang="en-US" sz="4400">
                <a:solidFill>
                  <a:srgbClr val="9933FF"/>
                </a:solidFill>
              </a:rPr>
              <a:t>■ اجتماع المجلس الثوري الدوري لجبهة التحرير الإريترية</a:t>
            </a:r>
          </a:p>
          <a:p>
            <a:pPr algn="r"/>
            <a:r>
              <a:rPr lang="en-US" sz="4400">
                <a:solidFill>
                  <a:srgbClr val="252525"/>
                </a:solidFill>
              </a:rPr>
              <a:t>بعد انتهاء المؤتمر الوطني الأول، قام وفد من قيادة المجلس بجولة خارجية لكسب التأييد والدعم، حيث ضم الوفد كلًا من:</a:t>
            </a:r>
          </a:p>
          <a:p>
            <a:pPr algn="r"/>
            <a:r>
              <a:rPr lang="en-US" sz="4400">
                <a:solidFill>
                  <a:srgbClr val="252525"/>
                </a:solidFill>
              </a:rPr>
              <a:t>●رئيس المجلس: الشيخ إدريس محمد آدم</a:t>
            </a:r>
          </a:p>
          <a:p>
            <a:pPr algn="r"/>
            <a:r>
              <a:rPr lang="en-US" sz="4400">
                <a:solidFill>
                  <a:srgbClr val="252525"/>
                </a:solidFill>
              </a:rPr>
              <a:t>●النائب الأول: المناضل حروي تلابيرو</a:t>
            </a:r>
          </a:p>
        </p:txBody>
      </p:sp>
    </p:spTree>
  </p:cSld>
  <p:clrMapOvr>
    <a:masterClrMapping/>
  </p:clrMapOvr>
</p:sld>
</file>

<file path=ppt/slides/slide10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●النائب الثاني: المناضل عبد الله إدريس</a:t>
            </a:r>
          </a:p>
          <a:p>
            <a:pPr algn="r"/>
            <a:r>
              <a:rPr lang="en-US" sz="4400">
                <a:solidFill>
                  <a:srgbClr val="252525"/>
                </a:solidFill>
              </a:rPr>
              <a:t>● مسؤول التنسيق: المناضل محمد إسماعيل عبده.</a:t>
            </a:r>
          </a:p>
          <a:p>
            <a:pPr algn="r"/>
            <a:r>
              <a:rPr lang="en-US" sz="4400">
                <a:solidFill>
                  <a:srgbClr val="252525"/>
                </a:solidFill>
              </a:rPr>
              <a:t>بعد عودة القيادة من جولتها الخارجية  عُقد اجتماع للمجلس الثوري، حيث قدمت القيادة تقريرًا شاملًا عن جولتها السياسية في الخارج، كما ناقش المجلس عدة قضايا داخلية مهمة، منها:</a:t>
            </a:r>
          </a:p>
          <a:p>
            <a:pPr algn="r"/>
            <a:r>
              <a:rPr lang="en-US" sz="4400">
                <a:solidFill>
                  <a:srgbClr val="252525"/>
                </a:solidFill>
              </a:rPr>
              <a:t>1 . الوضع الداخلي والحرب الأهلية</a:t>
            </a:r>
          </a:p>
          <a:p>
            <a:pPr algn="r"/>
            <a:r>
              <a:rPr lang="en-US" sz="4400">
                <a:solidFill>
                  <a:srgbClr val="252525"/>
                </a:solidFill>
              </a:rPr>
              <a:t>2 . فتح باب الحوار مع تنظيم قوات التحرير الشعبية، حيث أصبح واقعًا سياسيًا لا يمكن إنهاؤه بالحرب. وعليه، تقرر بدء حوار وتفاوض مع التنظيم في المؤتمر القادم، رغم أن المؤتمر العام السابق كان قد أقر خيار الحرب والتصفية.</a:t>
            </a:r>
          </a:p>
          <a:p>
            <a:pPr algn="r"/>
            <a:r>
              <a:rPr lang="en-US" sz="4400">
                <a:solidFill>
                  <a:srgbClr val="252525"/>
                </a:solidFill>
              </a:rPr>
              <a:t>3 . مناقشة الحظر المفروض على الحدود الإريترية السودانية بسبب الخلاف مع الشركة الإيطالية، حيث أصر رئيس المجلس على ضرورة فتح الحدود، نظرًا لاعتماد الأهالي على </a:t>
            </a:r>
          </a:p>
        </p:txBody>
      </p:sp>
    </p:spTree>
  </p:cSld>
  <p:clrMapOvr>
    <a:masterClrMapping/>
  </p:clrMapOvr>
</p:sld>
</file>

<file path=ppt/slides/slide10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سوق كسلا كمصدر رئيسي للمعيشة والتجارة، إذ لا يوجد لهم منفذ أو سوق خارجي آخر.</a:t>
            </a:r>
          </a:p>
          <a:p>
            <a:pPr algn="r"/>
            <a:r>
              <a:rPr lang="en-US" sz="5000"/>
              <a:t>  </a:t>
            </a:r>
          </a:p>
          <a:p>
            <a:pPr algn="r"/>
            <a:r>
              <a:rPr lang="en-US" sz="4400">
                <a:solidFill>
                  <a:srgbClr val="9933FF"/>
                </a:solidFill>
              </a:rPr>
              <a:t>التحرك الدبلوماسي لإنهاء الحظر</a:t>
            </a:r>
            <a:r>
              <a:rPr lang="en-US" sz="4400">
                <a:solidFill>
                  <a:srgbClr val="252525"/>
                </a:solidFill>
              </a:rPr>
              <a:t>: </a:t>
            </a:r>
          </a:p>
          <a:p>
            <a:pPr algn="r"/>
            <a:r>
              <a:rPr lang="en-US" sz="5000"/>
              <a:t>  </a:t>
            </a:r>
          </a:p>
          <a:p>
            <a:pPr algn="r"/>
            <a:r>
              <a:rPr lang="en-US" sz="4400">
                <a:solidFill>
                  <a:srgbClr val="252525"/>
                </a:solidFill>
              </a:rPr>
              <a:t>في إطار الجهود المبذولة لإنهاء الحصار، توجه المؤلف برفقة رئيس المجلس الثوري إلى السودان لإبلاغ الحكومة السودانية رسميًا بضرورة رفع الحظر.</a:t>
            </a:r>
          </a:p>
          <a:p>
            <a:pPr algn="r"/>
            <a:r>
              <a:rPr lang="en-US" sz="4400">
                <a:solidFill>
                  <a:srgbClr val="252525"/>
                </a:solidFill>
              </a:rPr>
              <a:t>عند وصولهما إلى الخرطوم، عقدا اجتماعًا مع مسؤول جهاز الأمن السوداني، حيث ناقشا سبل إنهاء الحصار بشكل رسمي.</a:t>
            </a:r>
          </a:p>
          <a:p>
            <a:pPr algn="r"/>
            <a:r>
              <a:rPr lang="en-US" sz="4400">
                <a:solidFill>
                  <a:srgbClr val="252525"/>
                </a:solidFill>
              </a:rPr>
              <a:t>تم الاتفاق على إعادة الأوضاع والعلاقات إلى ما كانت عليه سابقًا، لضمان حرية الحركة والتجارة بين البلدين، ورفع المعاناة عن المواطنين الإريتريين.</a:t>
            </a:r>
          </a:p>
          <a:p>
            <a:pPr algn="r"/>
            <a:r>
              <a:rPr lang="en-US" sz="4400">
                <a:solidFill>
                  <a:srgbClr val="252525"/>
                </a:solidFill>
              </a:rPr>
              <a:t>جاءت هذه القرارات استجابة للمتغيرات السياسية والميدانية.</a:t>
            </a:r>
          </a:p>
        </p:txBody>
      </p:sp>
    </p:spTree>
  </p:cSld>
  <p:clrMapOvr>
    <a:masterClrMapping/>
  </p:clrMapOvr>
</p:sld>
</file>

<file path=ppt/slides/slide10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9933FF"/>
                </a:solidFill>
              </a:rPr>
              <a:t>■ موقف داعم للثورة من وزير الداخلية</a:t>
            </a:r>
            <a:r>
              <a:rPr lang="en-US" sz="4400">
                <a:solidFill>
                  <a:srgbClr val="252525"/>
                </a:solidFill>
              </a:rPr>
              <a:t>:  </a:t>
            </a:r>
          </a:p>
          <a:p>
            <a:pPr algn="r"/>
            <a:r>
              <a:rPr lang="en-US" sz="4400">
                <a:solidFill>
                  <a:srgbClr val="252525"/>
                </a:solidFill>
              </a:rPr>
              <a:t> كات فاروق حمدنا الله وزيرا للداخلية السودانية قبل إعدامه  عام 1971م، </a:t>
            </a:r>
          </a:p>
          <a:p>
            <a:pPr algn="r"/>
            <a:r>
              <a:rPr lang="en-US" sz="4400">
                <a:solidFill>
                  <a:srgbClr val="252525"/>
                </a:solidFill>
              </a:rPr>
              <a:t>وكان قد زار  جمهورية العراق، وخلال لقائه مع القيادة العراقية، طلبت منه الأخير التعاون مع الثورة الإريترية ومساعدتها في حربها ضد الاحتلال الإثيوبي.وكان وفيا بهذا الاتفاق داعما للثورة الارترية .</a:t>
            </a:r>
          </a:p>
          <a:p>
            <a:pPr algn="r"/>
            <a:r>
              <a:rPr lang="en-US" sz="4400">
                <a:solidFill>
                  <a:srgbClr val="9933FF"/>
                </a:solidFill>
              </a:rPr>
              <a:t>●التواصل مع قيادة الثورة الإريترية</a:t>
            </a:r>
          </a:p>
          <a:p>
            <a:pPr algn="r"/>
            <a:r>
              <a:rPr lang="en-US" sz="4400">
                <a:solidFill>
                  <a:srgbClr val="252525"/>
                </a:solidFill>
              </a:rPr>
              <a:t>بعد عودته من بغداد، طلب فاروق حمدنا الله من اللواء خليفة كرار أن يدعو أحد المسؤولين في جبهة التحرير الإريترية للقاء به، نظرًا لعلاقته السابقة بهم. وبناءً على ذلك، اتصل بي اللواء كرار وأبلغني أن وزير الداخلية يرغب في لقاء مسؤولي الثورة الإريترية.</a:t>
            </a:r>
          </a:p>
          <a:p>
            <a:pPr algn="r"/>
            <a:r>
              <a:rPr lang="en-US" sz="4400">
                <a:solidFill>
                  <a:srgbClr val="252525"/>
                </a:solidFill>
              </a:rPr>
              <a:t>ذهبتُ إلى اللقاء برفقة المناضل عبد الله إدريس، حيث التقينا بالوزير فاروق حمدنا الله، الذي أبلغنا بأن القيادة العراقية قررت إرسال </a:t>
            </a:r>
          </a:p>
        </p:txBody>
      </p:sp>
    </p:spTree>
  </p:cSld>
  <p:clrMapOvr>
    <a:masterClrMapping/>
  </p:clrMapOvr>
</p:sld>
</file>

<file path=ppt/slides/slide1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4. الخلافات الداخلية والانقسامات، وتأثير الأيديولوجيات على الثورة.</a:t>
            </a:r>
          </a:p>
          <a:p>
            <a:pPr algn="r"/>
            <a:r>
              <a:rPr lang="en-US" sz="4400">
                <a:solidFill>
                  <a:srgbClr val="252525"/>
                </a:solidFill>
              </a:rPr>
              <a:t>5. انتكاسة الجبهة وخروجها من المشهد، وتحليل الأسباب التي أدت إلى ذلك.</a:t>
            </a:r>
          </a:p>
          <a:p>
            <a:pPr algn="r"/>
            <a:r>
              <a:rPr lang="en-US" sz="4400">
                <a:solidFill>
                  <a:srgbClr val="9933FF"/>
                </a:solidFill>
              </a:rPr>
              <a:t>الملخص العام</a:t>
            </a:r>
            <a:r>
              <a:rPr lang="en-US" sz="4400">
                <a:solidFill>
                  <a:srgbClr val="252525"/>
                </a:solidFill>
              </a:rPr>
              <a:t>: </a:t>
            </a:r>
          </a:p>
          <a:p>
            <a:pPr algn="r"/>
            <a:r>
              <a:rPr lang="en-US" sz="4400">
                <a:solidFill>
                  <a:srgbClr val="252525"/>
                </a:solidFill>
              </a:rPr>
              <a:t>يتناول الكتاب تاريخ جبهة التحرير الإرترية منذ تأسيسها عام 1961 وحتى تراجعها وخروجها من الساحة. يعرض مراحل النضال، النجاحات، والصراعات الداخلية التي أثرت على الثورة الإرترية. يتميز الكتاب بالوضوح والموضوعية في سرد الأحداث، مما يجعله مرجعًا مهمًا لفهم القضية الإرترية من جذورها.</a:t>
            </a:r>
          </a:p>
          <a:p>
            <a:pPr algn="r"/>
            <a:r>
              <a:rPr lang="en-US" sz="4400">
                <a:solidFill>
                  <a:srgbClr val="252525"/>
                </a:solidFill>
              </a:rPr>
              <a:t>أرى أن هذا الكتاب من أهم الكتب التي مرّت عليّ، حيث يتميز بالمصداقية والموضوعية، وهو مرجع ضروري لكل مهتم بالقضية الإرترية، لفهم تاريخها وأحداثها المفصلية.</a:t>
            </a:r>
          </a:p>
          <a:p>
            <a:pPr algn="r"/>
            <a:r>
              <a:rPr lang="en-US" sz="4400">
                <a:solidFill>
                  <a:srgbClr val="252525"/>
                </a:solidFill>
              </a:rPr>
              <a:t>من خلال قراءتي ودراستي للكتاب، أُعجبت بشجاعة وإخلاص الكاتب في توثيق فترة </a:t>
            </a:r>
          </a:p>
        </p:txBody>
      </p:sp>
    </p:spTree>
  </p:cSld>
  <p:clrMapOvr>
    <a:masterClrMapping/>
  </p:clrMapOvr>
</p:sld>
</file>

<file path=ppt/slides/slide11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طائرة محملة بشحنة عسكرية لدعم الثورة الإريترية، وأكد لنا أنه سيساعد في تسهيل هذا الأمر.</a:t>
            </a:r>
          </a:p>
          <a:p>
            <a:pPr algn="r"/>
            <a:r>
              <a:rPr lang="en-US" sz="4400">
                <a:solidFill>
                  <a:srgbClr val="9933FF"/>
                </a:solidFill>
              </a:rPr>
              <a:t>●الانقلاب وإعدام فاروق حمدنا الله</a:t>
            </a:r>
          </a:p>
          <a:p>
            <a:pPr algn="r"/>
            <a:r>
              <a:rPr lang="en-US" sz="4400">
                <a:solidFill>
                  <a:srgbClr val="252525"/>
                </a:solidFill>
              </a:rPr>
              <a:t>بعد فترة قصيرة من هذا اللقاء، وقعت محاولة انقلاب هاشم العطا، وظهر اسم فاروق حمدنا الله ضمن الانقلابيين. وبعد فشل الانقلاب، سمعنا عبر الإذاعة صدور حكم الإعدام بحقه، مما شكل خسارة كبيرة للثورة الإريترية، حيث كان من أقوى الداعمين لقضيتها.</a:t>
            </a:r>
          </a:p>
          <a:p>
            <a:pPr algn="r"/>
            <a:r>
              <a:rPr lang="en-US" sz="4400">
                <a:solidFill>
                  <a:srgbClr val="9933FF"/>
                </a:solidFill>
              </a:rPr>
              <a:t>●موقف نبيل من وزير الدفاع العراقي تجاه أبناء الشهداء</a:t>
            </a:r>
          </a:p>
          <a:p>
            <a:pPr algn="r"/>
            <a:r>
              <a:rPr lang="en-US" sz="4400">
                <a:solidFill>
                  <a:srgbClr val="252525"/>
                </a:solidFill>
              </a:rPr>
              <a:t>وصلتنا رسالة تفيد بوجود منحة دراسية مخصصة لأبناء شهداء الثورة الإريترية في العراق. كنتُ (المؤلف) مكلفًا بإجراء ترتيبات السفر لهؤلاء الأطفال.</a:t>
            </a:r>
          </a:p>
          <a:p>
            <a:pPr algn="r"/>
            <a:r>
              <a:rPr lang="en-US" sz="4400">
                <a:solidFill>
                  <a:srgbClr val="252525"/>
                </a:solidFill>
              </a:rPr>
              <a:t>وأثناء وجودنا  في السفارة العراقية بالسودان لاستكمال الإجراءات، صادفنا زيارة رسمية </a:t>
            </a:r>
          </a:p>
        </p:txBody>
      </p:sp>
    </p:spTree>
  </p:cSld>
  <p:clrMapOvr>
    <a:masterClrMapping/>
  </p:clrMapOvr>
</p:sld>
</file>

<file path=ppt/slides/slide11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لوزير الدفاع العراقي عدنان خير الله. وأثناء وجوده في السفارة، لاحظ وجود بعض الأطفال وسأل عنهم، فأجابه المسؤولون بأنهم أبناء شهداء الثورة الإريترية المسافرون إلى العراق للاستفادة من المنحة الدراسية.</a:t>
            </a:r>
          </a:p>
          <a:p>
            <a:pPr algn="r"/>
            <a:r>
              <a:rPr lang="en-US" sz="4400">
                <a:solidFill>
                  <a:srgbClr val="252525"/>
                </a:solidFill>
              </a:rPr>
              <a:t> وقال بكل كرم ونبل: "سآخذهم معي في طائرتي الخاصة"، وبالفعل، اصطحب الأطفال معه إلى العراق، في مبادرة إنسانية نبيلة تعكس دعمه وتقديره لنضال الشعب الإريتري وتضحيات شهدائه.</a:t>
            </a:r>
          </a:p>
          <a:p>
            <a:pPr algn="r"/>
            <a:r>
              <a:rPr lang="en-US" sz="5000"/>
              <a:t>  </a:t>
            </a:r>
          </a:p>
          <a:p>
            <a:pPr algn="r"/>
            <a:r>
              <a:rPr lang="en-US" sz="4400">
                <a:solidFill>
                  <a:srgbClr val="9933FF"/>
                </a:solidFill>
              </a:rPr>
              <a:t>■ عملية فدائية ناجحة بقيادة المناضل محمد عثمان إزاز داخل الأراضي الإثيوبية – مدينة حمرا</a:t>
            </a:r>
          </a:p>
          <a:p>
            <a:pPr algn="r"/>
            <a:r>
              <a:rPr lang="en-US" sz="4400">
                <a:solidFill>
                  <a:srgbClr val="252525"/>
                </a:solidFill>
              </a:rPr>
              <a:t>في 10 سبتمبر 1973م، كُلفتُ (المؤلف المناضل محمد عثمان إزاز) بتكليف خلّيتين من تنظيم جبهة التحرير الإريترية لدراسة عملية فدائية تهدف إلى السطو على بنك مدينة حمرا، </a:t>
            </a:r>
          </a:p>
        </p:txBody>
      </p:sp>
    </p:spTree>
  </p:cSld>
  <p:clrMapOvr>
    <a:masterClrMapping/>
  </p:clrMapOvr>
</p:sld>
</file>

<file path=ppt/slides/slide11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وهي مدينة تجارية ذات موقع استراتيجي عند المثلث الحدودي بين السودان، إريتريا، وإثيوبيا.</a:t>
            </a:r>
          </a:p>
          <a:p>
            <a:pPr algn="r"/>
            <a:r>
              <a:rPr lang="en-US" sz="4400">
                <a:solidFill>
                  <a:srgbClr val="252525"/>
                </a:solidFill>
              </a:rPr>
              <a:t>الدراسة والتخطيط للعملية</a:t>
            </a:r>
          </a:p>
          <a:p>
            <a:pPr algn="r"/>
            <a:r>
              <a:rPr lang="en-US" sz="4400">
                <a:solidFill>
                  <a:srgbClr val="252525"/>
                </a:solidFill>
              </a:rPr>
              <a:t>قام المناضلان إسحاق إياسو وعندآب بإجراء دراسة شاملة للعملية، من الناحية الفنية والأمنية، حيث كان لكل منهما خبرة عملية تسهم في نجاح المهمة:</a:t>
            </a:r>
          </a:p>
          <a:p>
            <a:pPr algn="r"/>
            <a:r>
              <a:rPr lang="en-US" sz="4400">
                <a:solidFill>
                  <a:srgbClr val="252525"/>
                </a:solidFill>
              </a:rPr>
              <a:t>●إسحاق إياسو: مهندس ميكانيكي ومدير شركة ماسي للجرارات الزراعية، مما أتاح له خبرة في التعامل مع المعدات والميكانيكا.</a:t>
            </a:r>
          </a:p>
          <a:p>
            <a:pPr algn="r"/>
            <a:r>
              <a:rPr lang="en-US" sz="4400">
                <a:solidFill>
                  <a:srgbClr val="252525"/>
                </a:solidFill>
              </a:rPr>
              <a:t>●عندآب: مدير مكتب الطيران في إثيوبيا، مما منحه إلمامًا باللوجستيات والتحركات داخل البلاد.</a:t>
            </a:r>
          </a:p>
          <a:p>
            <a:pPr algn="r"/>
            <a:r>
              <a:rPr lang="en-US" sz="4400">
                <a:solidFill>
                  <a:srgbClr val="252525"/>
                </a:solidFill>
              </a:rPr>
              <a:t>بعد استكمال الدراسة، تم وضع خطة دقيقة للتنفيذ، استنادًا إلى المعلومات الاستخباراتية التي جمعها الفريق، لضمان نجاح العملية وتحقيق الأهداف المرجوة.</a:t>
            </a:r>
          </a:p>
          <a:p>
            <a:pPr algn="r"/>
            <a:r>
              <a:rPr lang="en-US" sz="4400">
                <a:solidFill>
                  <a:srgbClr val="252525"/>
                </a:solidFill>
              </a:rPr>
              <a:t>وكان التحضير للعملية الفدائية في مدينة حمرا</a:t>
            </a:r>
          </a:p>
        </p:txBody>
      </p:sp>
    </p:spTree>
  </p:cSld>
  <p:clrMapOvr>
    <a:masterClrMapping/>
  </p:clrMapOvr>
</p:sld>
</file>

<file path=ppt/slides/slide11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يقول المؤلف المناضل محمد عثمان إزاز</a:t>
            </a:r>
          </a:p>
          <a:p>
            <a:pPr algn="r"/>
            <a:r>
              <a:rPr lang="en-US" sz="4400">
                <a:solidFill>
                  <a:srgbClr val="252525"/>
                </a:solidFill>
              </a:rPr>
              <a:t>بعد اكتمال الدراسة الأولية للعملية، دخلتُ مدينة حمرا ومكثت فيها يومين في ضيافة المناضلين عندآب وإسحاق إياسو. خلال هذه الفترة، ناقشنا الخطة من جميع الجوانب الفنية والأمنية، حيث قمنا بتعديل بعض التفاصيل، وحذف بعض العناصر، وإضافة تحسينات لضمان نجاح العملية.</a:t>
            </a:r>
          </a:p>
          <a:p>
            <a:pPr algn="r"/>
            <a:r>
              <a:rPr lang="en-US" sz="4400">
                <a:solidFill>
                  <a:srgbClr val="9933FF"/>
                </a:solidFill>
              </a:rPr>
              <a:t>●القلق من فشل العملية</a:t>
            </a:r>
          </a:p>
          <a:p>
            <a:pPr algn="r"/>
            <a:r>
              <a:rPr lang="en-US" sz="5000"/>
              <a:t>  </a:t>
            </a:r>
          </a:p>
          <a:p>
            <a:pPr algn="r"/>
            <a:r>
              <a:rPr lang="en-US" sz="4400">
                <a:solidFill>
                  <a:srgbClr val="252525"/>
                </a:solidFill>
              </a:rPr>
              <a:t>كانت هذه أول عملية فدائية يتم تنفيذها خارج الوطن، ولذلك كنتُ متخوفًا من فشلها لعدة أسباب، من بينها:</a:t>
            </a:r>
          </a:p>
          <a:p>
            <a:pPr algn="r"/>
            <a:r>
              <a:rPr lang="en-US" sz="4400">
                <a:solidFill>
                  <a:srgbClr val="252525"/>
                </a:solidFill>
              </a:rPr>
              <a:t>1. عدم وجود تجربة سابقة لتنفيذ عمليات خارج الأراضي الإريترية والبيئة والمحيط التي تنفذ فيها العملية غير إرترية.  </a:t>
            </a:r>
          </a:p>
          <a:p>
            <a:pPr algn="r"/>
            <a:r>
              <a:rPr lang="en-US" sz="4400">
                <a:solidFill>
                  <a:srgbClr val="252525"/>
                </a:solidFill>
              </a:rPr>
              <a:t>2. البيئة الأمنية المشددة داخل الأراضي الإثيوبية، خاصة في مدينة تجارية استراتيجية </a:t>
            </a:r>
          </a:p>
        </p:txBody>
      </p:sp>
    </p:spTree>
  </p:cSld>
  <p:clrMapOvr>
    <a:masterClrMapping/>
  </p:clrMapOvr>
</p:sld>
</file>

<file path=ppt/slides/slide11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مثل حمرا ومركز شرطة العدو على بعد 500 متر.</a:t>
            </a:r>
          </a:p>
          <a:p>
            <a:pPr algn="r"/>
            <a:r>
              <a:rPr lang="en-US" sz="4400">
                <a:solidFill>
                  <a:srgbClr val="252525"/>
                </a:solidFill>
              </a:rPr>
              <a:t>3. إمكانية انكشاف العملية قبل تنفيذها بسبب أي خطأ استخباراتي أو أمني.</a:t>
            </a:r>
          </a:p>
          <a:p>
            <a:pPr algn="r"/>
            <a:r>
              <a:rPr lang="en-US" sz="4400">
                <a:solidFill>
                  <a:srgbClr val="252525"/>
                </a:solidFill>
              </a:rPr>
              <a:t>4. خطورة التحرك داخل العمق الإثيوبي دون دعم مباشر من قواعد الثورة في إريتريا.</a:t>
            </a:r>
          </a:p>
          <a:p>
            <a:pPr algn="r"/>
            <a:r>
              <a:rPr lang="en-US" sz="4400">
                <a:solidFill>
                  <a:srgbClr val="252525"/>
                </a:solidFill>
              </a:rPr>
              <a:t>5. طول طريق العودة الى الوطن ومشاكل الطريق الترابي الذي يعرقل السير في فصل</a:t>
            </a:r>
          </a:p>
          <a:p>
            <a:pPr algn="r"/>
            <a:r>
              <a:rPr lang="en-US" sz="4400">
                <a:solidFill>
                  <a:srgbClr val="252525"/>
                </a:solidFill>
              </a:rPr>
              <a:t> الخريف </a:t>
            </a:r>
          </a:p>
          <a:p>
            <a:pPr algn="r"/>
            <a:r>
              <a:rPr lang="en-US" sz="4400">
                <a:solidFill>
                  <a:srgbClr val="252525"/>
                </a:solidFill>
              </a:rPr>
              <a:t>5.نهر بادميت نهر دائم الجريان ومسوبه يرتفع في مواسم الامطار ولايمكن عبوره إلا عن طريق جسر واحد إجباري يشكل خطرا إضافياً علينا .</a:t>
            </a:r>
          </a:p>
          <a:p>
            <a:pPr algn="r"/>
            <a:r>
              <a:rPr lang="en-US" sz="4400">
                <a:solidFill>
                  <a:srgbClr val="252525"/>
                </a:solidFill>
              </a:rPr>
              <a:t>رغم هذه التحديات، تم اتخاذ كل التدابير اللازمة لضمان نجاح المهمة، وتمضي العملية نحو التنفيذ وفق الخطة المعدلة بعناية.</a:t>
            </a:r>
          </a:p>
          <a:p>
            <a:pPr algn="r"/>
            <a:r>
              <a:rPr lang="en-US" sz="4400">
                <a:solidFill>
                  <a:srgbClr val="9933FF"/>
                </a:solidFill>
              </a:rPr>
              <a:t>● الشروع في تنفيذ العملية الفدائية  </a:t>
            </a:r>
          </a:p>
          <a:p>
            <a:pPr algn="r"/>
            <a:r>
              <a:rPr lang="en-US" sz="4400">
                <a:solidFill>
                  <a:srgbClr val="252525"/>
                </a:solidFill>
              </a:rPr>
              <a:t>بعد إتمام الخطة ودراستها من جميع الجوانب، </a:t>
            </a:r>
          </a:p>
        </p:txBody>
      </p:sp>
    </p:spTree>
  </p:cSld>
  <p:clrMapOvr>
    <a:masterClrMapping/>
  </p:clrMapOvr>
</p:sld>
</file>

<file path=ppt/slides/slide11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مع اتخاذ كافة تدابير الحيطة والحذر واستحضار كل الاحتمالات الممكنة، تم اختيار الفريق المنفذ للعملية، والذي ضم:</a:t>
            </a:r>
          </a:p>
          <a:p>
            <a:pPr algn="r"/>
            <a:r>
              <a:rPr lang="en-US" sz="4400">
                <a:solidFill>
                  <a:srgbClr val="252525"/>
                </a:solidFill>
              </a:rPr>
              <a:t>1. المناضل محمد عثمان إزاز (المؤلف) – عضو المجلس وعضو المكتب السياسي.</a:t>
            </a:r>
          </a:p>
          <a:p>
            <a:pPr algn="r"/>
            <a:r>
              <a:rPr lang="en-US" sz="4400">
                <a:solidFill>
                  <a:srgbClr val="252525"/>
                </a:solidFill>
              </a:rPr>
              <a:t>2. المناضل عبد الله طقاي.</a:t>
            </a:r>
          </a:p>
          <a:p>
            <a:pPr algn="r"/>
            <a:r>
              <a:rPr lang="en-US" sz="4400">
                <a:solidFill>
                  <a:srgbClr val="252525"/>
                </a:solidFill>
              </a:rPr>
              <a:t>3. المناضل حامد إدريس أفندي.</a:t>
            </a:r>
          </a:p>
          <a:p>
            <a:pPr algn="r"/>
            <a:r>
              <a:rPr lang="en-US" sz="4400">
                <a:solidFill>
                  <a:srgbClr val="252525"/>
                </a:solidFill>
              </a:rPr>
              <a:t>4. المناضل محمود بانداب.</a:t>
            </a:r>
          </a:p>
          <a:p>
            <a:pPr algn="r"/>
            <a:r>
              <a:rPr lang="en-US" sz="4400">
                <a:solidFill>
                  <a:srgbClr val="252525"/>
                </a:solidFill>
              </a:rPr>
              <a:t>5. المناضل عبد الله قاسم.</a:t>
            </a:r>
          </a:p>
          <a:p>
            <a:pPr algn="r"/>
            <a:r>
              <a:rPr lang="en-US" sz="4400">
                <a:solidFill>
                  <a:srgbClr val="252525"/>
                </a:solidFill>
              </a:rPr>
              <a:t>6. سائق السيارة (شخص مدني لم يذكر اسمه).</a:t>
            </a:r>
          </a:p>
          <a:p>
            <a:pPr algn="r"/>
            <a:r>
              <a:rPr lang="en-US" sz="5000"/>
              <a:t>  </a:t>
            </a:r>
          </a:p>
          <a:p>
            <a:pPr algn="r"/>
            <a:r>
              <a:rPr lang="en-US" sz="4400">
                <a:solidFill>
                  <a:srgbClr val="252525"/>
                </a:solidFill>
              </a:rPr>
              <a:t>بعد .</a:t>
            </a:r>
          </a:p>
          <a:p>
            <a:pPr algn="r"/>
            <a:r>
              <a:rPr lang="en-US" sz="4400">
                <a:solidFill>
                  <a:srgbClr val="9933FF"/>
                </a:solidFill>
              </a:rPr>
              <a:t>●إجراءات تنفيذ العملية الفدائية</a:t>
            </a:r>
            <a:r>
              <a:rPr lang="en-US" sz="4400">
                <a:solidFill>
                  <a:srgbClr val="252525"/>
                </a:solidFill>
              </a:rPr>
              <a:t> </a:t>
            </a:r>
          </a:p>
          <a:p>
            <a:pPr algn="r"/>
            <a:r>
              <a:rPr lang="en-US" sz="4400">
                <a:solidFill>
                  <a:srgbClr val="252525"/>
                </a:solidFill>
              </a:rPr>
              <a:t>بعد وضع الخطة النهائية واختيار الفريق المنفذ، تم اتخاذ إجراءات دقيقة لضمان نجاح العملية، حيث قمتُ (المؤلف المناضل محمد عثمان إزاز) بتنفيذ الخطوات التالية:</a:t>
            </a:r>
          </a:p>
          <a:p>
            <a:pPr algn="r"/>
            <a:r>
              <a:rPr lang="en-US" sz="4400">
                <a:solidFill>
                  <a:srgbClr val="252525"/>
                </a:solidFill>
              </a:rPr>
              <a:t>1. تشكيل طوف من ثلاثة أشخاص، مهمتهم </a:t>
            </a:r>
          </a:p>
        </p:txBody>
      </p:sp>
    </p:spTree>
  </p:cSld>
  <p:clrMapOvr>
    <a:masterClrMapping/>
  </p:clrMapOvr>
</p:sld>
</file>

<file path=ppt/slides/slide11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قطع أسلاك الهاتف بين مدينتي أم حجر وحمرا، وذلك لقطع أي وسيلة اتصال قد تؤدي إلى كشف العملية أو طلب تعزيزات أمنية.</a:t>
            </a:r>
          </a:p>
          <a:p>
            <a:pPr algn="r"/>
            <a:r>
              <a:rPr lang="en-US" sz="4400">
                <a:solidFill>
                  <a:srgbClr val="252525"/>
                </a:solidFill>
              </a:rPr>
              <a:t>2. نشر سريتين من جيش التحرير على رأس جبال أم حجر، بهدف تأمين الحماية للفريق المنفذ وضمان وجود دعم عسكري في حال حدوث أي طارئ.</a:t>
            </a:r>
          </a:p>
          <a:p>
            <a:pPr algn="r"/>
            <a:r>
              <a:rPr lang="en-US" sz="4400">
                <a:solidFill>
                  <a:srgbClr val="252525"/>
                </a:solidFill>
              </a:rPr>
              <a:t>3. تأمين سيارة لاند روفر لاستخدامها أثناء العملية، مما سهل حركة الفريق وسرعة تنفيذ المهمة.</a:t>
            </a:r>
          </a:p>
          <a:p>
            <a:pPr algn="r"/>
            <a:r>
              <a:rPr lang="en-US" sz="4400">
                <a:solidFill>
                  <a:srgbClr val="252525"/>
                </a:solidFill>
              </a:rPr>
              <a:t>4. شراء خروف كهدية لمدير البنك، وذلك كوسيلة للتغطية والتمويه، بحيث لا تثير المجموعة أي شكوك أثناء الدخول إلى البنك.</a:t>
            </a:r>
          </a:p>
          <a:p>
            <a:pPr algn="r"/>
            <a:r>
              <a:rPr lang="en-US" sz="4400">
                <a:solidFill>
                  <a:srgbClr val="252525"/>
                </a:solidFill>
              </a:rPr>
              <a:t>اكتمال الاستعدادات، بدأ الفريق في تنفيذ العملية وفقًا للخطة الموضوعة، مع التأكد من الجاهزية التامة لمواجهة أي مستجدات قد تطرأ أثناء التنفيذ</a:t>
            </a:r>
          </a:p>
          <a:p>
            <a:pPr algn="r"/>
            <a:r>
              <a:rPr lang="en-US" sz="4400">
                <a:solidFill>
                  <a:srgbClr val="252525"/>
                </a:solidFill>
              </a:rPr>
              <a:t>بعد استكمال هذه الترتيبات، أصبح الفريق </a:t>
            </a:r>
          </a:p>
        </p:txBody>
      </p:sp>
    </p:spTree>
  </p:cSld>
  <p:clrMapOvr>
    <a:masterClrMapping/>
  </p:clrMapOvr>
</p:sld>
</file>

<file path=ppt/slides/slide11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جاهزًا لتنفيذ العملية وفق الخطة الموضوعة.</a:t>
            </a:r>
          </a:p>
          <a:p>
            <a:pPr algn="r"/>
            <a:r>
              <a:rPr lang="en-US" sz="4400">
                <a:solidFill>
                  <a:srgbClr val="9933FF"/>
                </a:solidFill>
              </a:rPr>
              <a:t>●تنفيذ العملية الفدائية</a:t>
            </a:r>
            <a:r>
              <a:rPr lang="en-US" sz="4400">
                <a:solidFill>
                  <a:srgbClr val="252525"/>
                </a:solidFill>
              </a:rPr>
              <a:t> </a:t>
            </a:r>
          </a:p>
          <a:p>
            <a:pPr algn="r"/>
            <a:r>
              <a:rPr lang="en-US" sz="4400">
                <a:solidFill>
                  <a:srgbClr val="252525"/>
                </a:solidFill>
              </a:rPr>
              <a:t>بعد دخولنا بناية البنك، توجهنا إلى شباك مدير البنك وطرقنا عليه، وأخبرناه أن لديه هدية، وذكرنا له اسم أحد أفضل زبائنه وفقًا للمعلومات التي حصلنا عليها مسبقًا. لكن، بسبب تعطل خطتنا الأصلية، استبدلنا الخروف الذي مات في الطريق بـ صفيحة زيت كغطاء للتمويه.</a:t>
            </a:r>
          </a:p>
          <a:p>
            <a:pPr algn="r"/>
            <a:r>
              <a:rPr lang="en-US" sz="4400">
                <a:solidFill>
                  <a:srgbClr val="252525"/>
                </a:solidFill>
              </a:rPr>
              <a:t>أمر مدير البنك الحارس بفتح الباب، وكان الحارس مسلحًا بمسدس، لكننا سيطرنا عليه فورًا وجردناه من سلاحه.</a:t>
            </a:r>
          </a:p>
          <a:p>
            <a:pPr algn="r"/>
            <a:r>
              <a:rPr lang="en-US" sz="4400">
                <a:solidFill>
                  <a:srgbClr val="252525"/>
                </a:solidFill>
              </a:rPr>
              <a:t>أما مدير البنك، فقد حاول كسر الزجاج والمقاومة، فوجهت له ضربة كاراتيه قوية أردته قتيلًا على الفور.</a:t>
            </a:r>
          </a:p>
          <a:p>
            <a:pPr algn="r"/>
            <a:r>
              <a:rPr lang="en-US" sz="4400">
                <a:solidFill>
                  <a:srgbClr val="252525"/>
                </a:solidFill>
              </a:rPr>
              <a:t>تركنا أحد المناضلين لحراسة سائق السيارة حتى لا يهرب، بينما دخل بقية الإخوة مسرعين إلى داخل البنك.</a:t>
            </a:r>
          </a:p>
        </p:txBody>
      </p:sp>
    </p:spTree>
  </p:cSld>
  <p:clrMapOvr>
    <a:masterClrMapping/>
  </p:clrMapOvr>
</p:sld>
</file>

<file path=ppt/slides/slide11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أمرنا الزبائن داخل البنك بعدم التحرك ورفع أيديهم حفاظًا على سلامتهم.</a:t>
            </a:r>
          </a:p>
          <a:p>
            <a:pPr algn="r"/>
            <a:r>
              <a:rPr lang="en-US" sz="4400">
                <a:solidFill>
                  <a:srgbClr val="252525"/>
                </a:solidFill>
              </a:rPr>
              <a:t>قمنا بغنم 670 ألف دولار إثيوبي من الخزينة اليومية.</a:t>
            </a:r>
          </a:p>
          <a:p>
            <a:pPr algn="r"/>
            <a:r>
              <a:rPr lang="en-US" sz="4400">
                <a:solidFill>
                  <a:srgbClr val="252525"/>
                </a:solidFill>
              </a:rPr>
              <a:t>كانت هناك خزينة مركزية تحتوي على 7 ملايين دولار إثيوبي، لكننا لم نتمكن من فتحها.</a:t>
            </a:r>
          </a:p>
          <a:p>
            <a:pPr algn="r"/>
            <a:r>
              <a:rPr lang="en-US" sz="4400">
                <a:solidFill>
                  <a:srgbClr val="252525"/>
                </a:solidFill>
              </a:rPr>
              <a:t>بعد جمع الأموال، اتجهنا بسرعة نحو السيارة التي كانت بانتظارنا وانطلقنا نحو الحدود.</a:t>
            </a:r>
          </a:p>
          <a:p>
            <a:pPr algn="r"/>
            <a:r>
              <a:rPr lang="en-US" sz="4400">
                <a:solidFill>
                  <a:srgbClr val="252525"/>
                </a:solidFill>
              </a:rPr>
              <a:t>بعد تجاوز الجسر ودخول منطقة أم حجر، لاحظنا عددًا كبيرًا من الجيش الإثيوبي يطاردنا.</a:t>
            </a:r>
          </a:p>
          <a:p>
            <a:pPr algn="r"/>
            <a:r>
              <a:rPr lang="en-US" sz="4400">
                <a:solidFill>
                  <a:srgbClr val="252525"/>
                </a:solidFill>
              </a:rPr>
              <a:t>أمرتُ جيش التحرير المنتشر في الجبال ببدء إطلاق النار على الجيش الإثيوبي لإشغالهم وإعاقة تقدمهم.</a:t>
            </a:r>
          </a:p>
          <a:p>
            <a:pPr algn="r"/>
            <a:r>
              <a:rPr lang="en-US" sz="4400">
                <a:solidFill>
                  <a:srgbClr val="252525"/>
                </a:solidFill>
              </a:rPr>
              <a:t>بفضل التغطية النارية، تمكنا من الوصول إلى بر الأمان بنجاح.</a:t>
            </a:r>
          </a:p>
          <a:p>
            <a:pPr algn="r"/>
            <a:r>
              <a:rPr lang="en-US" sz="4400">
                <a:solidFill>
                  <a:srgbClr val="252525"/>
                </a:solidFill>
              </a:rPr>
              <a:t>استشهد جندي واحد من مقاتلي جيش التحرير خلال العملية.</a:t>
            </a:r>
          </a:p>
          <a:p>
            <a:pPr algn="r"/>
            <a:r>
              <a:rPr lang="en-US" sz="4400">
                <a:solidFill>
                  <a:srgbClr val="252525"/>
                </a:solidFill>
              </a:rPr>
              <a:t>بعد تنفيذ العملية، قامت السلطات الإثيوبية </a:t>
            </a:r>
          </a:p>
        </p:txBody>
      </p:sp>
    </p:spTree>
  </p:cSld>
  <p:clrMapOvr>
    <a:masterClrMapping/>
  </p:clrMapOvr>
</p:sld>
</file>

<file path=ppt/slides/slide11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باعتقال وإعدام عندآب، الذي كان قد تعاون معنا في التخطيط الأولي للعملية.</a:t>
            </a:r>
          </a:p>
          <a:p>
            <a:pPr algn="r"/>
            <a:r>
              <a:rPr lang="en-US" sz="5000"/>
              <a:t>  </a:t>
            </a:r>
          </a:p>
          <a:p>
            <a:pPr algn="r"/>
            <a:r>
              <a:rPr lang="en-US" sz="4400">
                <a:solidFill>
                  <a:srgbClr val="9933FF"/>
                </a:solidFill>
              </a:rPr>
              <a:t>■ معركة دلك: إزالة معسكر العدو بنجاح</a:t>
            </a:r>
          </a:p>
          <a:p>
            <a:pPr algn="r"/>
            <a:r>
              <a:rPr lang="en-US" sz="4400">
                <a:solidFill>
                  <a:srgbClr val="9933FF"/>
                </a:solidFill>
              </a:rPr>
              <a:t>التكليف بالمهمة والاستعداد للمعركة</a:t>
            </a:r>
          </a:p>
          <a:p>
            <a:pPr algn="r"/>
            <a:r>
              <a:rPr lang="en-US" sz="4400">
                <a:solidFill>
                  <a:srgbClr val="252525"/>
                </a:solidFill>
              </a:rPr>
              <a:t>تم تكليفي من قبل النائب الثاني ورئيس المكتب العسكري، المناضل عبد الله إدريس محمد سليمان، بمهاجمة وتدمير معسكر العدو في منطقة دلك، الواقع في بركة لعال. كان هذا المعسكر يشكل عائقًا كبيرًا أمام حركة المناضلين بين المرتفعات والمنخفضات الإريترية، مما تطلب القضاء عليه لضمان حرية التنقل للقوات الثورية.</a:t>
            </a:r>
          </a:p>
          <a:p>
            <a:pPr algn="r"/>
            <a:r>
              <a:rPr lang="en-US" sz="4400">
                <a:solidFill>
                  <a:srgbClr val="252525"/>
                </a:solidFill>
              </a:rPr>
              <a:t>فور استلام المهمة، توجهتُ إلى المنطقة، حيث كانت هناك وحدة مقاتلة تحت قيادة المناضل صالح أبو بكر. كما كان برفقتي مجموعة من الكوادر العسكرية، وهم:</a:t>
            </a:r>
          </a:p>
          <a:p>
            <a:pPr algn="r"/>
            <a:r>
              <a:rPr lang="en-US" sz="4400">
                <a:solidFill>
                  <a:srgbClr val="252525"/>
                </a:solidFill>
              </a:rPr>
              <a:t>●المناضل تمساح.</a:t>
            </a:r>
          </a:p>
        </p:txBody>
      </p:sp>
    </p:spTree>
  </p:cSld>
  <p:clrMapOvr>
    <a:masterClrMapping/>
  </p:clrMapOvr>
</p:sld>
</file>

<file path=ppt/slides/slide1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نضاله، خاصة أنه تناول المحن والتحديات التي واجهها دون مبالغة أو تحريف. رغم أنني لم ألتقِ بالمؤلف شخصيًا، إلا أنني شعرت وكأنني كونت رابطة أخوية معه من خلال كتاباته، التي تميزت بالصدق والموضوعية.</a:t>
            </a:r>
          </a:p>
          <a:p>
            <a:pPr algn="r"/>
            <a:r>
              <a:rPr lang="en-US" sz="4400">
                <a:solidFill>
                  <a:srgbClr val="252525"/>
                </a:solidFill>
              </a:rPr>
              <a:t>ما لفت انتباهي بشكل خاص هو حرص الكاتب على توثيق التجاوزات التي حصلت داخل الثورة الإرترية، التي غالبًا ما مرت دون توثيق أو مراجعة. إذ كان من القيادات العسكرية البارزة في جبهة التحرير الإرترية، ومرّ بتجربة الاعتقال داخل صفوف الجبهة نفسها، ما جعله شاهدًا على أحداث مفصلية لم تُوثَّق بشكل كافٍ من قبل.</a:t>
            </a:r>
          </a:p>
          <a:p>
            <a:pPr algn="r"/>
            <a:r>
              <a:rPr lang="en-US" sz="4400">
                <a:solidFill>
                  <a:srgbClr val="252525"/>
                </a:solidFill>
              </a:rPr>
              <a:t>إن الهدف من كتابة التاريخ ليس مجرد السرد، بل أخذ الدروس والعبر حتى لا تتكرر الأخطاء نفسها في المستقبل. وهذا ما يجعل هذا الكتاب مرجعًا مهمًا لكل من يريد فهم الثورة الإرترية بمصداقية ووضوح.</a:t>
            </a:r>
          </a:p>
        </p:txBody>
      </p:sp>
    </p:spTree>
  </p:cSld>
  <p:clrMapOvr>
    <a:masterClrMapping/>
  </p:clrMapOvr>
</p:sld>
</file>

<file path=ppt/slides/slide12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●المناضل جعفر علي أسد.</a:t>
            </a:r>
          </a:p>
          <a:p>
            <a:pPr algn="r"/>
            <a:r>
              <a:rPr lang="en-US" sz="4400">
                <a:solidFill>
                  <a:srgbClr val="252525"/>
                </a:solidFill>
              </a:rPr>
              <a:t>●المناضل بشير عبد القادر.</a:t>
            </a:r>
          </a:p>
          <a:p>
            <a:pPr algn="r"/>
            <a:r>
              <a:rPr lang="en-US" sz="4400">
                <a:solidFill>
                  <a:srgbClr val="252525"/>
                </a:solidFill>
              </a:rPr>
              <a:t>قمنا بتجهيز أنفسنا والاستعداد الكامل لمواجهة العدو، رغم تفوقه العددي والتسليحي.</a:t>
            </a:r>
          </a:p>
          <a:p>
            <a:pPr algn="r"/>
            <a:r>
              <a:rPr lang="en-US" sz="4400">
                <a:solidFill>
                  <a:srgbClr val="252525"/>
                </a:solidFill>
              </a:rPr>
              <a:t>انطلقت المعركة في الساعة الرابعة صباحًا واستمرت حتى السابعة مساءً، في قتال عنيف وشرس.</a:t>
            </a:r>
          </a:p>
          <a:p>
            <a:pPr algn="r"/>
            <a:r>
              <a:rPr lang="en-US" sz="4400">
                <a:solidFill>
                  <a:srgbClr val="252525"/>
                </a:solidFill>
              </a:rPr>
              <a:t>استخدم العدو جميع أنواع الأسلحة، وحتى الطيران الحربي الإثيوبي تدخل لدعمه.</a:t>
            </a:r>
          </a:p>
          <a:p>
            <a:pPr algn="r"/>
            <a:r>
              <a:rPr lang="en-US" sz="4400">
                <a:solidFill>
                  <a:srgbClr val="252525"/>
                </a:solidFill>
              </a:rPr>
              <a:t>كانت المعركة حامية الوطيس، حيث اشتبكت قواتنا ببسالة رغم الفارق في العتاد والعدد.</a:t>
            </a:r>
          </a:p>
          <a:p>
            <a:pPr algn="r"/>
            <a:r>
              <a:rPr lang="en-US" sz="4400">
                <a:solidFill>
                  <a:srgbClr val="252525"/>
                </a:solidFill>
              </a:rPr>
              <a:t>تكبد العدو خسائر كبيرة في الأرواح، مما أجبره على الانسحاب من المعسكر.</a:t>
            </a:r>
          </a:p>
          <a:p>
            <a:pPr algn="r"/>
            <a:r>
              <a:rPr lang="en-US" sz="4400">
                <a:solidFill>
                  <a:srgbClr val="252525"/>
                </a:solidFill>
              </a:rPr>
              <a:t>استشهد 12 مناضلًا من صفوفنا، بالإضافة إلى عدد من الجرحى، وكان على رأس الشهداء قائد الكتيبة، المناضل صالح أبو بكر.</a:t>
            </a:r>
          </a:p>
          <a:p>
            <a:pPr algn="r"/>
            <a:r>
              <a:rPr lang="en-US" sz="4400">
                <a:solidFill>
                  <a:srgbClr val="252525"/>
                </a:solidFill>
              </a:rPr>
              <a:t>رغم الخسائر الكبيرة والتحديات الصعبة، نجحنا في تنفيذ الخطة وإجبار العدو على </a:t>
            </a:r>
          </a:p>
        </p:txBody>
      </p:sp>
    </p:spTree>
  </p:cSld>
  <p:clrMapOvr>
    <a:masterClrMapping/>
  </p:clrMapOvr>
</p:sld>
</file>

<file path=ppt/slides/slide12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إخلاء معسكره، مما مهد الطريق لحرية تنقل المناضلين بين المرتفعات والمنخفضات الإريترية، وحقق نصرًا استراتيجيًا مهمًا للثورة.</a:t>
            </a:r>
          </a:p>
          <a:p>
            <a:pPr algn="r"/>
            <a:r>
              <a:rPr lang="en-US" sz="5000"/>
              <a:t>  </a:t>
            </a:r>
          </a:p>
          <a:p>
            <a:pPr algn="r"/>
            <a:r>
              <a:rPr lang="en-US" sz="4400">
                <a:solidFill>
                  <a:srgbClr val="9933FF"/>
                </a:solidFill>
              </a:rPr>
              <a:t> تلخيص الفصلين الثالث عشر والرابع عشر</a:t>
            </a:r>
          </a:p>
          <a:p>
            <a:pPr algn="r"/>
            <a:r>
              <a:rPr lang="en-US" sz="5000"/>
              <a:t>  </a:t>
            </a:r>
          </a:p>
          <a:p>
            <a:pPr algn="r"/>
            <a:r>
              <a:rPr lang="en-US" sz="5000"/>
              <a:t>  </a:t>
            </a:r>
          </a:p>
          <a:p>
            <a:pPr algn="r"/>
            <a:r>
              <a:rPr lang="en-US" sz="4400">
                <a:solidFill>
                  <a:srgbClr val="252525"/>
                </a:solidFill>
              </a:rPr>
              <a:t>يركّز هذان الفصلان على المحاور التالية:</a:t>
            </a:r>
          </a:p>
          <a:p>
            <a:pPr algn="r"/>
            <a:r>
              <a:rPr lang="en-US" sz="4400">
                <a:solidFill>
                  <a:srgbClr val="252525"/>
                </a:solidFill>
              </a:rPr>
              <a:t>1 .انعقاد المؤتمر الوطني الثاني لجبهة التحرير الإرترية وصور من قضايا الصراع والتحكم في عضوية المؤتمر.</a:t>
            </a:r>
          </a:p>
          <a:p>
            <a:pPr algn="r"/>
            <a:r>
              <a:rPr lang="en-US" sz="4400">
                <a:solidFill>
                  <a:srgbClr val="252525"/>
                </a:solidFill>
              </a:rPr>
              <a:t>2 . مواقف المناضلين القدماء في المؤتمر.</a:t>
            </a:r>
          </a:p>
          <a:p>
            <a:pPr algn="r"/>
            <a:r>
              <a:rPr lang="en-US" sz="4400">
                <a:solidFill>
                  <a:srgbClr val="252525"/>
                </a:solidFill>
              </a:rPr>
              <a:t>3 .ظروف ما بعد المؤتمر</a:t>
            </a:r>
          </a:p>
          <a:p>
            <a:pPr algn="r"/>
            <a:r>
              <a:rPr lang="en-US" sz="4400">
                <a:solidFill>
                  <a:srgbClr val="252525"/>
                </a:solidFill>
              </a:rPr>
              <a:t>4 . المناضل عثمان صالح سبي وعرض الوحدة على الجبهة</a:t>
            </a:r>
          </a:p>
          <a:p>
            <a:pPr algn="r"/>
            <a:r>
              <a:rPr lang="en-US" sz="5000"/>
              <a:t>  </a:t>
            </a:r>
          </a:p>
          <a:p>
            <a:pPr algn="r"/>
            <a:r>
              <a:rPr lang="en-US" sz="4400">
                <a:solidFill>
                  <a:srgbClr val="9933FF"/>
                </a:solidFill>
              </a:rPr>
              <a:t> انعقاد المؤتمر الوطني الثاني لجبهة التحرير الإرترية وصور من قضايا الصراع والتحكم في </a:t>
            </a:r>
          </a:p>
        </p:txBody>
      </p:sp>
    </p:spTree>
  </p:cSld>
  <p:clrMapOvr>
    <a:masterClrMapping/>
  </p:clrMapOvr>
</p:sld>
</file>

<file path=ppt/slides/slide12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9933FF"/>
                </a:solidFill>
              </a:rPr>
              <a:t>عضوية المؤتمر</a:t>
            </a:r>
            <a:r>
              <a:rPr lang="en-US" sz="4400">
                <a:solidFill>
                  <a:srgbClr val="252525"/>
                </a:solidFill>
              </a:rPr>
              <a:t>.</a:t>
            </a:r>
          </a:p>
          <a:p>
            <a:pPr algn="r"/>
            <a:r>
              <a:rPr lang="en-US" sz="4400">
                <a:solidFill>
                  <a:srgbClr val="252525"/>
                </a:solidFill>
              </a:rPr>
              <a:t> </a:t>
            </a:r>
          </a:p>
          <a:p>
            <a:pPr algn="r"/>
            <a:r>
              <a:rPr lang="en-US" sz="4400">
                <a:solidFill>
                  <a:srgbClr val="252525"/>
                </a:solidFill>
              </a:rPr>
              <a:t>انعقد المؤتمر الوطني الثاني في 6 مايو إلى 26 مايو 1975م، وكان حزب العمل أكثر تماسكًا وتنظيمًا وتنسيقًا وانسجامًا، حيث تمتّع بالسيطرة الكاملة بعد المؤتمر الوطني الأول وحتى انعقاد المؤتمر الثاني. خلال هذه الفترة، كان الحزب يعمل داخل الجبهة للسيطرة على قيادة التنظيم، الجيش، والمنظمات الجماهيرية في الداخل والخارج.</a:t>
            </a:r>
          </a:p>
          <a:p>
            <a:pPr algn="r"/>
            <a:r>
              <a:rPr lang="en-US" sz="4400">
                <a:solidFill>
                  <a:srgbClr val="252525"/>
                </a:solidFill>
              </a:rPr>
              <a:t>في الدورة الأولى، كان عدد أفراد حزب العمل في اللجنة التنفيذية 11 فردًا من أصل 19، وكان هؤلاء الأفراد يتحركون داخل الجبهة ككوادر لاستقطاب الأعضاء، حتى يحصلوا على الأغلبية داخل الميدان وخارجه. كما كانوا يستعدون للمؤتمر الثاني لضمان الأغلبية، وبالفعل سيطروا على مكاتب المنظمات الجماهيرية، حيث كان أعضاء الحزب يمثلون </a:t>
            </a:r>
          </a:p>
        </p:txBody>
      </p:sp>
    </p:spTree>
  </p:cSld>
  <p:clrMapOvr>
    <a:masterClrMapping/>
  </p:clrMapOvr>
</p:sld>
</file>

<file path=ppt/slides/slide12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العمال، الطلاب، المرأة، رابطة اللاجئين، والفلاحين.</a:t>
            </a:r>
          </a:p>
          <a:p>
            <a:pPr algn="r"/>
            <a:r>
              <a:rPr lang="en-US" sz="4400">
                <a:solidFill>
                  <a:srgbClr val="252525"/>
                </a:solidFill>
              </a:rPr>
              <a:t>ومن خلال تأسيس مدرسة كادر في منطقة "عليت"، تم تنفيذ عمليات غسل الأدمغة، حيث قُدّمت أهداف حزب العمل ومصالحه وعلاقاته السياسية على هدف الاستقلال والحرية الذي كان ينشده الإرتريون.</a:t>
            </a:r>
          </a:p>
          <a:p>
            <a:pPr algn="r"/>
            <a:r>
              <a:rPr lang="en-US" sz="5000"/>
              <a:t>  </a:t>
            </a:r>
          </a:p>
          <a:p>
            <a:pPr algn="r"/>
            <a:r>
              <a:rPr lang="en-US" sz="4400">
                <a:solidFill>
                  <a:srgbClr val="9933FF"/>
                </a:solidFill>
              </a:rPr>
              <a:t>●الصراع على عضوية المستجدين</a:t>
            </a:r>
          </a:p>
          <a:p>
            <a:pPr algn="r"/>
            <a:r>
              <a:rPr lang="en-US" sz="4400">
                <a:solidFill>
                  <a:srgbClr val="252525"/>
                </a:solidFill>
              </a:rPr>
              <a:t>قبل انعقاد المؤتمر، تم مناقشة وضع المستجدين في آخر اجتماع للمجلس الثوري، حيث بلغ عددهم عشرة آلاف جندي في هيئة تدريب "ربدة". دار نقاش حاد حول مشاركتهم في المؤتمر، حيث رأى حزب العمل ضرورة استبعادهم لعدم معرفة توجهاتهم، ولضمان الأغلبية في عضوية المؤتمر. في المقابل، أصرّ المناضل حروي تلابيرو على ضرورة مشاركتهم وتمثيلهم في المؤتمر.</a:t>
            </a:r>
          </a:p>
        </p:txBody>
      </p:sp>
    </p:spTree>
  </p:cSld>
  <p:clrMapOvr>
    <a:masterClrMapping/>
  </p:clrMapOvr>
</p:sld>
</file>

<file path=ppt/slides/slide12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بعد تباين الآراء داخل اجتماع المجلس، وردت اقتراحات متعددة، وفي النهاية تم إقرار مقترح تمثيل المستجدين بنسبة 3% من عددهم الكلي.</a:t>
            </a:r>
          </a:p>
          <a:p>
            <a:pPr algn="r"/>
            <a:r>
              <a:rPr lang="en-US" sz="4400">
                <a:solidFill>
                  <a:srgbClr val="9933FF"/>
                </a:solidFill>
              </a:rPr>
              <a:t>عضوية المؤتمر الوطني الثاني</a:t>
            </a:r>
          </a:p>
          <a:p>
            <a:pPr algn="r"/>
            <a:r>
              <a:rPr lang="en-US" sz="4400">
                <a:solidFill>
                  <a:srgbClr val="252525"/>
                </a:solidFill>
              </a:rPr>
              <a:t>●عدد عضوية المستجدين: 300 فرد</a:t>
            </a:r>
          </a:p>
          <a:p>
            <a:pPr algn="r"/>
            <a:r>
              <a:rPr lang="en-US" sz="4400">
                <a:solidFill>
                  <a:srgbClr val="252525"/>
                </a:solidFill>
              </a:rPr>
              <a:t>●عدد عضوية المنظمات الجماهيرية في الداخل والخارج: 553 فرد</a:t>
            </a:r>
          </a:p>
          <a:p>
            <a:pPr algn="r"/>
            <a:r>
              <a:rPr lang="en-US" sz="4400">
                <a:solidFill>
                  <a:srgbClr val="252525"/>
                </a:solidFill>
              </a:rPr>
              <a:t>●عدد عضوية الوحدات الإدارية: 96 فرد</a:t>
            </a:r>
          </a:p>
          <a:p>
            <a:pPr algn="r"/>
            <a:r>
              <a:rPr lang="en-US" sz="4400">
                <a:solidFill>
                  <a:srgbClr val="252525"/>
                </a:solidFill>
              </a:rPr>
              <a:t>إجمالي عدد أعضاء المؤتمر الوطني الثاني: 949 فردًا.</a:t>
            </a:r>
          </a:p>
          <a:p>
            <a:pPr algn="r"/>
            <a:r>
              <a:rPr lang="en-US" sz="4400">
                <a:solidFill>
                  <a:srgbClr val="9933FF"/>
                </a:solidFill>
              </a:rPr>
              <a:t>■ مواقف المناضلين القدماء في المؤتمر</a:t>
            </a:r>
          </a:p>
          <a:p>
            <a:pPr algn="r"/>
            <a:r>
              <a:rPr lang="en-US" sz="4400">
                <a:solidFill>
                  <a:srgbClr val="252525"/>
                </a:solidFill>
              </a:rPr>
              <a:t>● المناضل إدريس محمد آدم</a:t>
            </a:r>
          </a:p>
          <a:p>
            <a:pPr algn="r"/>
            <a:r>
              <a:rPr lang="en-US" sz="4400">
                <a:solidFill>
                  <a:srgbClr val="252525"/>
                </a:solidFill>
              </a:rPr>
              <a:t>يقول المؤلف، بخصوص شهادته على المؤتمر الوطني الثاني، إن المناضل إدريس محمد آدم عندما شاهد قبضة حزب العمل وسيطرته الكاملة على وضعية المؤتمر والمؤتمرين، آثر أن ينأى بنفسه، ويبتعد عن القيادة، حفاظًا على تاريخه النضالي.</a:t>
            </a:r>
          </a:p>
        </p:txBody>
      </p:sp>
    </p:spTree>
  </p:cSld>
  <p:clrMapOvr>
    <a:masterClrMapping/>
  </p:clrMapOvr>
</p:sld>
</file>

<file path=ppt/slides/slide12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لم يكن بإمكانه العمل في وسط مجموعة تصنّف المجتمع الإرتري إلى تقدمي يحظى بكل اهتمام وتقدير، ورجعي لا أمان ولا عهد ولا ذمة له.</a:t>
            </a:r>
          </a:p>
          <a:p>
            <a:pPr algn="r"/>
            <a:r>
              <a:rPr lang="en-US" sz="4400">
                <a:solidFill>
                  <a:srgbClr val="252525"/>
                </a:solidFill>
              </a:rPr>
              <a:t>●المناضل حروي تلابيرو</a:t>
            </a:r>
          </a:p>
          <a:p>
            <a:pPr algn="r"/>
            <a:r>
              <a:rPr lang="en-US" sz="4400">
                <a:solidFill>
                  <a:srgbClr val="252525"/>
                </a:solidFill>
              </a:rPr>
              <a:t>تمت محاصرته ومطاردته سياسيًا بسبب موقفه وتضامنه مع المناضل إدريس محمد آدم في المؤتمر الأول.</a:t>
            </a:r>
          </a:p>
          <a:p>
            <a:pPr algn="r"/>
            <a:r>
              <a:rPr lang="en-US" sz="4400">
                <a:solidFill>
                  <a:srgbClr val="252525"/>
                </a:solidFill>
              </a:rPr>
              <a:t>اعتُبر تضامنه مع شخصية وُصفت بالرجعية أمرًا لا ينسجم مع مبادئ حزب العمل، ولذلك تم اتخاذ القرار بإبعاده ليكون خارج الحزب وخارج اللعبة السياسية.</a:t>
            </a:r>
          </a:p>
          <a:p>
            <a:pPr algn="r"/>
            <a:r>
              <a:rPr lang="en-US" sz="4400">
                <a:solidFill>
                  <a:srgbClr val="252525"/>
                </a:solidFill>
              </a:rPr>
              <a:t>●المناضل جعفر علي أسد</a:t>
            </a:r>
          </a:p>
          <a:p>
            <a:pPr algn="r"/>
            <a:r>
              <a:rPr lang="en-US" sz="4400">
                <a:solidFill>
                  <a:srgbClr val="252525"/>
                </a:solidFill>
              </a:rPr>
              <a:t>قدّم ورقة عمل تتضمن أفكار حزب البعث العربي الاشتراكي وطرحها في المؤتمر، باعتباره عضوًا في الحزب ويسعى، كما يسعى غيره، إلى الاستقطاب داخل قاعدة الثورة.</a:t>
            </a:r>
          </a:p>
          <a:p>
            <a:pPr algn="r"/>
            <a:r>
              <a:rPr lang="en-US" sz="4400">
                <a:solidFill>
                  <a:srgbClr val="252525"/>
                </a:solidFill>
              </a:rPr>
              <a:t>تمت مواجهة هذه الورقة من قبل سكرتارية </a:t>
            </a:r>
          </a:p>
        </p:txBody>
      </p:sp>
    </p:spTree>
  </p:cSld>
  <p:clrMapOvr>
    <a:masterClrMapping/>
  </p:clrMapOvr>
</p:sld>
</file>

<file path=ppt/slides/slide12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المؤتمر، لمنعها من منافسة مبادئ حزب العمل أو مزاحمتها.</a:t>
            </a:r>
          </a:p>
          <a:p>
            <a:pPr algn="r"/>
            <a:r>
              <a:rPr lang="en-US" sz="4400">
                <a:solidFill>
                  <a:srgbClr val="252525"/>
                </a:solidFill>
              </a:rPr>
              <a:t>■ظروف ما بعد المؤتمر</a:t>
            </a:r>
          </a:p>
          <a:p>
            <a:pPr algn="r"/>
            <a:r>
              <a:rPr lang="en-US" sz="4400">
                <a:solidFill>
                  <a:srgbClr val="252525"/>
                </a:solidFill>
              </a:rPr>
              <a:t>بمجرد انتهاء أعمال المؤتمر، حصل أعضاء حزب العمل على كل التسهيلات والتوجيهات بسرعة لتسلّم مهامهم، بينما انصرف الباقون.</a:t>
            </a:r>
          </a:p>
          <a:p>
            <a:pPr algn="r"/>
            <a:r>
              <a:rPr lang="en-US" sz="4400">
                <a:solidFill>
                  <a:srgbClr val="252525"/>
                </a:solidFill>
              </a:rPr>
              <a:t>أما أنا، فكنت أحد الذين انصرفوا، وتوجّهت إلى كسلا في انتظار التوجيه.</a:t>
            </a:r>
          </a:p>
          <a:p>
            <a:pPr algn="r"/>
            <a:r>
              <a:rPr lang="en-US" sz="4400">
                <a:solidFill>
                  <a:srgbClr val="252525"/>
                </a:solidFill>
              </a:rPr>
              <a:t>■ </a:t>
            </a:r>
            <a:r>
              <a:rPr lang="en-US" sz="4400">
                <a:solidFill>
                  <a:srgbClr val="9933FF"/>
                </a:solidFill>
              </a:rPr>
              <a:t>المناضل عثمان صالح سبي وعرض الوحدة على الجبهة</a:t>
            </a:r>
          </a:p>
          <a:p>
            <a:pPr algn="r"/>
            <a:r>
              <a:rPr lang="en-US" sz="4400">
                <a:solidFill>
                  <a:srgbClr val="252525"/>
                </a:solidFill>
              </a:rPr>
              <a:t>طلب المناضل عثمان صالح سبي، رئيس تنظيم قوات التحرير الشعبية، مقابلة رئيس المجلس الثوري ومسؤول العلاقات الخارجية في سوريا . خلال الاجتماع، ناقش معهما قضية الوحدة الوطنية، وتم التوصل إلى اتفاق يقضي باستعداد الطرفين للوحدة، مع إصدار بيان يحدد اللقاء القادم في السودان تحت إشراف الحكومة السودانية.</a:t>
            </a:r>
          </a:p>
        </p:txBody>
      </p:sp>
    </p:spTree>
  </p:cSld>
  <p:clrMapOvr>
    <a:masterClrMapping/>
  </p:clrMapOvr>
</p:sld>
</file>

<file path=ppt/slides/slide12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كبادرة حسن نية، قدّم المناضل سبي لقيادة الجبهة مكتبين باسم الثورة الإرترية في تونس وجيبوتي، متكفّلًا بنفقات التأسيس والتجهيز وتذاكر السفر.</a:t>
            </a:r>
          </a:p>
          <a:p>
            <a:pPr algn="r"/>
            <a:r>
              <a:rPr lang="en-US" sz="4400">
                <a:solidFill>
                  <a:srgbClr val="9933FF"/>
                </a:solidFill>
              </a:rPr>
              <a:t>تلخيص الفصلين :  الخامس عشر والسادس عشر</a:t>
            </a:r>
            <a:r>
              <a:rPr lang="en-US" sz="4400">
                <a:solidFill>
                  <a:srgbClr val="252525"/>
                </a:solidFill>
              </a:rPr>
              <a:t>  </a:t>
            </a:r>
          </a:p>
          <a:p>
            <a:pPr algn="r"/>
            <a:r>
              <a:rPr lang="en-US" sz="4400">
                <a:solidFill>
                  <a:srgbClr val="252525"/>
                </a:solidFill>
              </a:rPr>
              <a:t>،</a:t>
            </a:r>
          </a:p>
          <a:p>
            <a:pPr algn="r"/>
            <a:r>
              <a:rPr lang="en-US" sz="4400">
                <a:solidFill>
                  <a:srgbClr val="252525"/>
                </a:solidFill>
              </a:rPr>
              <a:t>يركّز هذان الفصلان على المحاور التالية: </a:t>
            </a:r>
          </a:p>
          <a:p>
            <a:pPr algn="r"/>
            <a:r>
              <a:rPr lang="en-US" sz="4400">
                <a:solidFill>
                  <a:srgbClr val="252525"/>
                </a:solidFill>
              </a:rPr>
              <a:t>1. القيادة تصدر أوامر بتكليفي بتحرير منطقتي أدبيرة وتمرات، مما يتطلب وضع خطة عسكرية دقيقة لتنفيذ المهمة.</a:t>
            </a:r>
          </a:p>
          <a:p>
            <a:pPr algn="r"/>
            <a:r>
              <a:rPr lang="en-US" sz="4400">
                <a:solidFill>
                  <a:srgbClr val="252525"/>
                </a:solidFill>
              </a:rPr>
              <a:t>2. اندلاع تمرد مجموعة الفالول، وهي قوة يسارية مسيحية، مما يشكل تحديًا إضافيًا يتطلب التعامل معه بحذر وحسم.</a:t>
            </a:r>
          </a:p>
          <a:p>
            <a:pPr algn="r"/>
            <a:r>
              <a:rPr lang="en-US" sz="4400">
                <a:solidFill>
                  <a:srgbClr val="252525"/>
                </a:solidFill>
              </a:rPr>
              <a:t> 3 . إنتشار ظاهرة الانتحار بين صفوف المقاتلين </a:t>
            </a:r>
          </a:p>
          <a:p>
            <a:pPr algn="r"/>
            <a:r>
              <a:rPr lang="en-US" sz="4400">
                <a:solidFill>
                  <a:srgbClr val="252525"/>
                </a:solidFill>
              </a:rPr>
              <a:t>4. مواجهة ظاهرة الانتحار بين المقاتلين</a:t>
            </a:r>
          </a:p>
          <a:p>
            <a:pPr algn="r"/>
            <a:r>
              <a:rPr lang="en-US" sz="4400">
                <a:solidFill>
                  <a:srgbClr val="252525"/>
                </a:solidFill>
              </a:rPr>
              <a:t>5 .إبعادي عن معارك التحرير ومحاربة </a:t>
            </a:r>
          </a:p>
        </p:txBody>
      </p:sp>
    </p:spTree>
  </p:cSld>
  <p:clrMapOvr>
    <a:masterClrMapping/>
  </p:clrMapOvr>
</p:sld>
</file>

<file path=ppt/slides/slide12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المتدينين داخل الجبهة.</a:t>
            </a:r>
          </a:p>
          <a:p>
            <a:pPr algn="r"/>
            <a:r>
              <a:rPr lang="en-US" sz="5000"/>
              <a:t>  </a:t>
            </a:r>
          </a:p>
          <a:p>
            <a:pPr algn="r"/>
            <a:r>
              <a:rPr lang="en-US" sz="4400">
                <a:solidFill>
                  <a:srgbClr val="252525"/>
                </a:solidFill>
              </a:rPr>
              <a:t>بينما كنت في فترة راحة في كسلا مع أولادي، جاءني المناضل محمود حسب من المكتب العسكري وأخبرني أن رئيس المكتب العسكري، المناضل عبدالله إدريس، يطلب مقابلتي فورًا. فأجبته بالموافقة، وانطلقنا عبر قلوج تكمبيا حتى وصلنا إلى مدينة بارنتو، حيث كانت المعركة مشتعلة بين جيش التحرير والعدو الإثيوبي.</a:t>
            </a:r>
          </a:p>
          <a:p>
            <a:pPr algn="r"/>
            <a:r>
              <a:rPr lang="en-US" sz="4400">
                <a:solidFill>
                  <a:srgbClr val="252525"/>
                </a:solidFill>
              </a:rPr>
              <a:t>مكثنا مع المقاتلين ليلة واحدة وشاركناهم في المعركة، ثم واصلنا طريقنا إلى منطقة كوفية حيث كان يقيم رئيس المكتب العسكري عبدالله إدريس. طلب مني مرافقته إلى بركة لعال، فأخبرته أنه ليس لدي مانع، لكنني أرغب في استكمال إجازتي أولًا، ثم أعود لتنفيذ طلبه. بعدها، قام محمود حسب بترتيب وتأمين عودتي إلى كسلا.</a:t>
            </a:r>
          </a:p>
        </p:txBody>
      </p:sp>
    </p:spTree>
  </p:cSld>
  <p:clrMapOvr>
    <a:masterClrMapping/>
  </p:clrMapOvr>
</p:sld>
</file>

<file path=ppt/slides/slide12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9933FF"/>
                </a:solidFill>
              </a:rPr>
              <a:t>■ القيادة تصدر أوامر بتكليفي بتحرير منطقتي أدبيرة وتمرات، مما يتطلب وضع خطة عسكرية دقيقة لتنفيذ المهمة</a:t>
            </a:r>
          </a:p>
          <a:p>
            <a:pPr algn="r"/>
            <a:r>
              <a:rPr lang="en-US" sz="4400">
                <a:solidFill>
                  <a:srgbClr val="252525"/>
                </a:solidFill>
              </a:rPr>
              <a:t>في 10 يونيو 1976م، خرجت إلى الميدان بعد أن طلبت مني القيادة، بتكليف رسمي، استلام الوحدات التي كان يقودها المناضل إدريس رمضان، والتي كانت متمركزة في تمرات وأدبيرة. فور استلامي لهذه الوحدات، قمت بإعادة ترتيبها وتنظيمها، وبدأت المعركة التي اشتدت ضراوتها واستمرت لمدة أسبوعين متواصلين، ليلاً ونهارًا، دون توقف.</a:t>
            </a:r>
          </a:p>
          <a:p>
            <a:pPr algn="r"/>
            <a:r>
              <a:rPr lang="en-US" sz="4400">
                <a:solidFill>
                  <a:srgbClr val="252525"/>
                </a:solidFill>
              </a:rPr>
              <a:t>شهدت المعركة قصفًا مدفعيًا مستمرًا، وغارات ليلية في الظلام الدامس، وزرع الألغام في الممرات الإجبارية، مما أرهق العدو وكسر شوكته، إذ تذوق مختلف أنواع الذل والهوان، رغم أنه كان يُعد أحد أكبر جيوش إفريقيا. كان التاريخ يعيد نفسه، فقد كنا نقاتل في نفس الأماكن التي خاض فيها القائد المؤسس عواتي </a:t>
            </a:r>
          </a:p>
        </p:txBody>
      </p:sp>
    </p:spTree>
  </p:cSld>
  <p:clrMapOvr>
    <a:masterClrMapping/>
  </p:clrMapOvr>
</p:sld>
</file>

<file path=ppt/slides/slide1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ومع إشادتنا بالكتاب  والكاتب نؤكد انه عمل بشري، وهو معرض للنقص والتقصير كأي جهد إنساني آخر. لكن بشكل عام، كان التلخيص محل استحسان الكثيرين، وشهد تفاعلًا كبيرًا من القرّاء، مما يعكس أهمية الموضوع واهتمام الناس بتاريخ جبهة التحرير الإرترية والاستفادة من دروسه.</a:t>
            </a:r>
          </a:p>
          <a:p>
            <a:r>
              <a:rPr lang="en-US" sz="5000"/>
              <a:t>  </a:t>
            </a:r>
          </a:p>
          <a:p>
            <a:r>
              <a:rPr lang="en-US" sz="4400">
                <a:solidFill>
                  <a:srgbClr val="252525"/>
                </a:solidFill>
              </a:rPr>
              <a:t>وفي الختام أشكر وكالة زاجل الارترية للانباء  - زينا - على إعادة نشر مادة الكتاب تحت عنوان : المختصر المفيد لكتاب جبهة التحرير الأرترية بين انتصارات البداية وانتكاسات النهاية ).  وقد أجزت التعديلات التحريرية التي توجبها مهنة النشر الإعلامي فأنا لهم شاكر ومقدر ..</a:t>
            </a:r>
          </a:p>
          <a:p>
            <a:r>
              <a:rPr lang="en-US" sz="4400">
                <a:solidFill>
                  <a:srgbClr val="252525"/>
                </a:solidFill>
              </a:rPr>
              <a:t>وتأتي المادة الملخصة وفق ترتيب فصول الكتاب  ، بداية من الفصل الأول ونهاية بالفصل الثالث و  العشرين ( الأخير ) ..والله نسأل </a:t>
            </a:r>
          </a:p>
        </p:txBody>
      </p:sp>
    </p:spTree>
  </p:cSld>
  <p:clrMapOvr>
    <a:masterClrMapping/>
  </p:clrMapOvr>
</p:sld>
</file>

<file path=ppt/slides/slide13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معاركه، وكان يشكو حينها من قلة السلاح والعتاد والرجال. تمنيت لو عاد عواتي إلى الحياة ليرى بنفسه كيف تطور جيش التحرير وأين وصل اليوم.</a:t>
            </a:r>
          </a:p>
          <a:p>
            <a:pPr algn="r"/>
            <a:r>
              <a:rPr lang="en-US" sz="4400">
                <a:solidFill>
                  <a:srgbClr val="252525"/>
                </a:solidFill>
              </a:rPr>
              <a:t>بعد أسبوعين من القتال العنيف، تمكنا من اقتلاع حصون العدو وسحق جنوده في أدبيرة وتمرات، حيث أجبروا على الفرار منكسرين يلعقون مرارة الهزيمة. تمكن الناجون منهم من الفرار إلى مدينة تسني، وبذلك تحقق تحرير المنطقة بالكامل.</a:t>
            </a:r>
          </a:p>
          <a:p>
            <a:pPr algn="r"/>
            <a:r>
              <a:rPr lang="en-US" sz="4400">
                <a:solidFill>
                  <a:srgbClr val="9933FF"/>
                </a:solidFill>
              </a:rPr>
              <a:t>●إعلام مضاد للمعركة</a:t>
            </a:r>
            <a:r>
              <a:rPr lang="en-US" sz="4400">
                <a:solidFill>
                  <a:srgbClr val="252525"/>
                </a:solidFill>
              </a:rPr>
              <a:t> </a:t>
            </a:r>
          </a:p>
          <a:p>
            <a:pPr algn="r"/>
            <a:r>
              <a:rPr lang="en-US" sz="4400">
                <a:solidFill>
                  <a:srgbClr val="252525"/>
                </a:solidFill>
              </a:rPr>
              <a:t>كان وقع الصدمة كبيرًا عليّ وعلى المقاتلين الذين شاركوا في سحق معسكر تمرات وأدبيرة، عندما قرأنا ما ورد في نشرة النضال الداخلية، التي تمثل الإعلام الرسمي للجبهة. حيث ذكرت النشرة أن الجيش الإثيوبي انسحب من تمرات وأدبيرة، دون الإشارة إلى المعارك العنيفة التي خضناها، ولا إلى الشهداء الذين سقطوا في </a:t>
            </a:r>
          </a:p>
        </p:txBody>
      </p:sp>
    </p:spTree>
  </p:cSld>
  <p:clrMapOvr>
    <a:masterClrMapping/>
  </p:clrMapOvr>
</p:sld>
</file>

<file path=ppt/slides/slide13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أرض المعركة، أو حتى إلى السبب الحقيقي لانسحاب العدو، الذي لم يكن سوى الضربات الموجعة التي تلقاها من طرفنا، مما أجبره على التراجع عنوة.</a:t>
            </a:r>
          </a:p>
          <a:p>
            <a:pPr algn="r"/>
            <a:r>
              <a:rPr lang="en-US" sz="4400">
                <a:solidFill>
                  <a:srgbClr val="252525"/>
                </a:solidFill>
              </a:rPr>
              <a:t>هذا الإعلام غير المسؤول كان مسيطرًا عليه حزب العمل، وكان من المفترض أن يُنصف المقاتلين، ويُظهر البطولات والتضحيات التي قدمناها في هذه المعركة.</a:t>
            </a:r>
          </a:p>
          <a:p>
            <a:pPr algn="r"/>
            <a:r>
              <a:rPr lang="en-US" sz="4400">
                <a:solidFill>
                  <a:srgbClr val="252525"/>
                </a:solidFill>
              </a:rPr>
              <a:t>أثرتُ هذا الموضوع بشكل مقصود، مما أحدث ضجة وردَّ فعل عنيف داخل القيادة، لأن حزب العمل كان يتعمد التقليل من شأن أي انتصار يحققه المناضلون غير المنتمين إليه، عبر التهميش وعدم التغطية الإعلامية.</a:t>
            </a:r>
          </a:p>
          <a:p>
            <a:pPr algn="r"/>
            <a:r>
              <a:rPr lang="en-US" sz="4400">
                <a:solidFill>
                  <a:srgbClr val="252525"/>
                </a:solidFill>
              </a:rPr>
              <a:t>وفي المقابل، إذا كان القائد المنتصر ينتمي إلى الحزب، فإن التغطية الإعلامية تكون شاملة، ويتم تسليط الضوء على الإنجازات، مع ذكر تفاصيل المعركة وأعداد الشهداء، مما يُظهر الانحياز الواضح في التعامل مع الأحداث </a:t>
            </a:r>
          </a:p>
        </p:txBody>
      </p:sp>
    </p:spTree>
  </p:cSld>
  <p:clrMapOvr>
    <a:masterClrMapping/>
  </p:clrMapOvr>
</p:sld>
</file>

<file path=ppt/slides/slide13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والانتصارات.</a:t>
            </a:r>
          </a:p>
          <a:p>
            <a:pPr algn="r"/>
            <a:r>
              <a:rPr lang="en-US" sz="4400">
                <a:solidFill>
                  <a:srgbClr val="252525"/>
                </a:solidFill>
              </a:rPr>
              <a:t>لم يكن طرحي لهذا الموضوع بهدف التلميع الشخصي أو تضخيم ذاتي أو لرفع مكانتي النضالية والعسكرية، بل قلته لإظهار الحقيقة.</a:t>
            </a:r>
          </a:p>
          <a:p>
            <a:pPr algn="r"/>
            <a:r>
              <a:rPr lang="en-US" sz="4400">
                <a:solidFill>
                  <a:srgbClr val="252525"/>
                </a:solidFill>
              </a:rPr>
              <a:t>فكل العمليات التي شاركت فيها، أنا محمد عثمان إزاز، لم تكن تُذكر في الإعلام الداخلي، وكأنها لم تحدث، بينما كانت المعارك التي يقودها أعضاء حزب العمل تحظى بتغطية واسعة، حيث يتم ذكر انتصاراتهم بالخط العريض، مع التضخيم والتلميع لإبراز كفاءتهم العسكرية وتجميل صورتهم.</a:t>
            </a:r>
          </a:p>
          <a:p>
            <a:pPr algn="r"/>
            <a:r>
              <a:rPr lang="en-US" sz="4400">
                <a:solidFill>
                  <a:srgbClr val="252525"/>
                </a:solidFill>
              </a:rPr>
              <a:t>حضر إلينا المناضل حسين خليفة، عضو الأركان، وجمع المقاتلين، حيث طرحوا عليه احتجاجهم ومعارضتهم للطريقة التي تناول بها الإعلام معارك تحرير تمرات وأدبيرة.</a:t>
            </a:r>
          </a:p>
          <a:p>
            <a:pPr algn="r"/>
            <a:r>
              <a:rPr lang="en-US" sz="4400">
                <a:solidFill>
                  <a:srgbClr val="252525"/>
                </a:solidFill>
              </a:rPr>
              <a:t>ولحسم المشكلة، طلب حسين خليفة منا كتابة تفاصيل المعارك بالصيغة والمعلومات التي نراها مناسبة، على أن يتم نشرها في الإعلام </a:t>
            </a:r>
          </a:p>
        </p:txBody>
      </p:sp>
    </p:spTree>
  </p:cSld>
  <p:clrMapOvr>
    <a:masterClrMapping/>
  </p:clrMapOvr>
</p:sld>
</file>

<file path=ppt/slides/slide13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دون أي إضافة أو نقصان.</a:t>
            </a:r>
          </a:p>
          <a:p>
            <a:pPr algn="r"/>
            <a:r>
              <a:rPr lang="en-US" sz="4400">
                <a:solidFill>
                  <a:srgbClr val="9933FF"/>
                </a:solidFill>
              </a:rPr>
              <a:t>■ اندلاع تمرد مجموعة الفالول</a:t>
            </a:r>
            <a:r>
              <a:rPr lang="en-US" sz="4400">
                <a:solidFill>
                  <a:srgbClr val="252525"/>
                </a:solidFill>
              </a:rPr>
              <a:t>، وهي قوة يسارية مسيحية، مما يشكل تحديًا إضافيًا يتطلب التعامل معه بحذر وحسم</a:t>
            </a:r>
          </a:p>
          <a:p>
            <a:pPr algn="r"/>
            <a:r>
              <a:rPr lang="en-US" sz="4400">
                <a:solidFill>
                  <a:srgbClr val="252525"/>
                </a:solidFill>
              </a:rPr>
              <a:t>بينما كنا منشغلين بصراعنا مع القيادة حول تغطية معارك التحرير في الإعلام، ظهر فجأة تمرد لمجموعة من المقاتلين، حيث طرحوا مطالب وأسئلة محددة، وطالبوا القيادة بالإجابة عليها فورًا.</a:t>
            </a:r>
          </a:p>
          <a:p>
            <a:pPr algn="r"/>
            <a:r>
              <a:rPr lang="en-US" sz="4400">
                <a:solidFill>
                  <a:srgbClr val="252525"/>
                </a:solidFill>
              </a:rPr>
              <a:t>طلبت منهم التريث والهدوء، وقلت لهم: "نحن الآن مشغولون بمعارك التحرير، يمكنكم تأجيل أسئلتكم لوقت آخر"، لكنهم رفضوا ذلك تمامًا. دار بيننا نقاش وجدال عنيف، بل وصل الأمر إلى مشادة، حيث رفضوا الانصياع لأوامري كقائدهم. عندها، أدركت أن لهم هدفًا أكبر، وأنهم خرجوا عن الإطار الشرعي.</a:t>
            </a:r>
          </a:p>
          <a:p>
            <a:pPr algn="r"/>
            <a:r>
              <a:rPr lang="en-US" sz="4400">
                <a:solidFill>
                  <a:srgbClr val="252525"/>
                </a:solidFill>
              </a:rPr>
              <a:t>حينها، طرحت عليهم سؤالًا مباشرًا: "من يريد أن يسأل ويناقش في أمور التنظيم، يرفع </a:t>
            </a:r>
          </a:p>
        </p:txBody>
      </p:sp>
    </p:spTree>
  </p:cSld>
  <p:clrMapOvr>
    <a:masterClrMapping/>
  </p:clrMapOvr>
</p:sld>
</file>

<file path=ppt/slides/slide13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يده؟" فرفع أيديهم 90 مقاتلًا، وجميعهم كانوا من أبناء المسيحيين.</a:t>
            </a:r>
          </a:p>
          <a:p>
            <a:pPr algn="r"/>
            <a:r>
              <a:rPr lang="en-US" sz="4400">
                <a:solidFill>
                  <a:srgbClr val="252525"/>
                </a:solidFill>
              </a:rPr>
              <a:t>أمرت هؤلاء المقاتلين بالخروج من الوحدات، وسلّمتهم إمداداتهم التموينية، ووجّهتهم مع أسلحتهم إلى عضو الأركان المناضل تسفاي تخلي، الذي كان موجودا في كوفين.</a:t>
            </a:r>
          </a:p>
          <a:p>
            <a:pPr algn="r"/>
            <a:r>
              <a:rPr lang="en-US" sz="4400">
                <a:solidFill>
                  <a:srgbClr val="252525"/>
                </a:solidFill>
              </a:rPr>
              <a:t>حزب العمل كان يصنّف هذه المجموعة باسم "القوة اليسارية المتطرفة"، أو كما كانت تُعرف بـ مجموعة الفالول.</a:t>
            </a:r>
          </a:p>
          <a:p>
            <a:pPr algn="r"/>
            <a:r>
              <a:rPr lang="en-US" sz="4400">
                <a:solidFill>
                  <a:srgbClr val="252525"/>
                </a:solidFill>
              </a:rPr>
              <a:t>بعد انتهائي من مهمة تحرير تمرات وأدبيرة، تحركت إلى موقع توجيهي الجديد كمندوب عسكري في الوحدة الإدارية رقم عشرة، في منطقة أكلي قوزاي. مع العلم أنني سبق لي قضاء ستة أشهر في هذه المنطقة عام 1970م، برفقة المناضل عبدالله إدريس والمناضل إبراهيم عبدالله، حين كنت عضوًا في القيادة العامة ومسؤولًا عن مالية الثورة.</a:t>
            </a:r>
          </a:p>
          <a:p>
            <a:pPr algn="r"/>
            <a:r>
              <a:rPr lang="en-US" sz="4400">
                <a:solidFill>
                  <a:srgbClr val="252525"/>
                </a:solidFill>
              </a:rPr>
              <a:t>أما الآن، فقد هبط وضعي القيادي لأسباب لا </a:t>
            </a:r>
          </a:p>
        </p:txBody>
      </p:sp>
    </p:spTree>
  </p:cSld>
  <p:clrMapOvr>
    <a:masterClrMapping/>
  </p:clrMapOvr>
</p:sld>
</file>

<file path=ppt/slides/slide13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يعلمها إلا الله، وربما كان ذلك ابتلاءً لاختبار صبري في الجبهة ضمن القوى الوطنية، أو لدفعي إلى الهروب وترك الساحة لحزب العمل، كما كانوا يخططون.</a:t>
            </a:r>
          </a:p>
          <a:p>
            <a:pPr algn="r"/>
            <a:r>
              <a:rPr lang="en-US" sz="4400">
                <a:solidFill>
                  <a:srgbClr val="252525"/>
                </a:solidFill>
              </a:rPr>
              <a:t>بمجرد وصولي، قمت بتفقد الوحدات الموجودة  على أرض الواقع، حيث وجدت:</a:t>
            </a:r>
          </a:p>
          <a:p>
            <a:pPr algn="r"/>
            <a:r>
              <a:rPr lang="en-US" sz="4400">
                <a:solidFill>
                  <a:srgbClr val="252525"/>
                </a:solidFill>
              </a:rPr>
              <a:t>1. لواءً واحدًا من جيش التحرير، منظمًا ومدربًا تدريبًا عاليًا.</a:t>
            </a:r>
          </a:p>
          <a:p>
            <a:pPr algn="r"/>
            <a:r>
              <a:rPr lang="en-US" sz="4400">
                <a:solidFill>
                  <a:srgbClr val="252525"/>
                </a:solidFill>
              </a:rPr>
              <a:t>2. ثلاثة ألوية من الميليشيات الشعبية، بتدريب لا بأس به، لكنهم كانوا يتمتعون بمعنويات مرتفعة وحماس شديد وإخلاص كبير للثورة.</a:t>
            </a:r>
          </a:p>
          <a:p>
            <a:pPr algn="r"/>
            <a:r>
              <a:rPr lang="en-US" sz="4400">
                <a:solidFill>
                  <a:srgbClr val="9933FF"/>
                </a:solidFill>
              </a:rPr>
              <a:t>■ انتشار ظاهرة الانتحار بين صفوف المقاتلين</a:t>
            </a:r>
            <a:r>
              <a:rPr lang="en-US" sz="4400">
                <a:solidFill>
                  <a:srgbClr val="252525"/>
                </a:solidFill>
              </a:rPr>
              <a:t> </a:t>
            </a:r>
          </a:p>
          <a:p>
            <a:pPr algn="r"/>
            <a:r>
              <a:rPr lang="en-US" sz="4400">
                <a:solidFill>
                  <a:srgbClr val="252525"/>
                </a:solidFill>
              </a:rPr>
              <a:t>أثناء إقامتي بين المقاتلين داخل الوحدات، لاحظت أن غالبية الجيش كانوا من فئة الشباب، يعيشون في ظل ظروف النضال القاسية، التي تتسم بالجفاف العاطفي والفراغ الأسري. كانوا يواجهون الحرمان العاطفي </a:t>
            </a:r>
          </a:p>
        </p:txBody>
      </p:sp>
    </p:spTree>
  </p:cSld>
  <p:clrMapOvr>
    <a:masterClrMapping/>
  </p:clrMapOvr>
</p:sld>
</file>

<file path=ppt/slides/slide13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والعطش الجنسي، باعتباره شهوة طبيعية في الإنسان.</a:t>
            </a:r>
          </a:p>
          <a:p>
            <a:pPr algn="r"/>
            <a:r>
              <a:rPr lang="en-US" sz="4400">
                <a:solidFill>
                  <a:srgbClr val="252525"/>
                </a:solidFill>
              </a:rPr>
              <a:t>في هذا السياق، انتشرت قصص الحب بين الشباب والشابات داخل الجبهة، ولكن مع ذلك، كانت هناك حالات غيرة وخيانة، مما تسبب في اضطرابات نفسية حادة لدى البعض. نتيجة لذلك، بدأ بعض المقاتلين يفضلون الانتحار كخيار نهائي، حتى أصبح معدل الانتحار بين الجنود يصل إلى حالة واحدة كل شهر.</a:t>
            </a:r>
          </a:p>
          <a:p>
            <a:pPr algn="r"/>
            <a:r>
              <a:rPr lang="en-US" sz="4400">
                <a:solidFill>
                  <a:srgbClr val="252525"/>
                </a:solidFill>
              </a:rPr>
              <a:t>■ </a:t>
            </a:r>
            <a:r>
              <a:rPr lang="en-US" sz="4400">
                <a:solidFill>
                  <a:srgbClr val="9933FF"/>
                </a:solidFill>
              </a:rPr>
              <a:t>مواجهة ظاهرة الانتحار بين المقاتلين</a:t>
            </a:r>
          </a:p>
          <a:p>
            <a:pPr algn="r"/>
            <a:r>
              <a:rPr lang="en-US" sz="4400">
                <a:solidFill>
                  <a:srgbClr val="252525"/>
                </a:solidFill>
              </a:rPr>
              <a:t>بعد ملاحظتي لانتشار حالات الانتحار بين الجنود، قمت بجمع المقاتلين من الجنسين، الذكور والإناث، وبدأت معهم نقاشًا صريحًا حول هذه الظاهرة. طرحت عليهم سؤالًا مباشرًا لمعرفة الأسباب الحقيقية وراء انتشارها، لكن للأسف، لم أجد إجابات مقنعة وصريحة.</a:t>
            </a:r>
          </a:p>
          <a:p>
            <a:pPr algn="r"/>
            <a:r>
              <a:rPr lang="en-US" sz="4400">
                <a:solidFill>
                  <a:srgbClr val="252525"/>
                </a:solidFill>
              </a:rPr>
              <a:t>في ظل غياب الأخصائيين الاجتماعيين والمحللين النفسيين لدراسة هذه الظاهرة </a:t>
            </a:r>
          </a:p>
        </p:txBody>
      </p:sp>
    </p:spTree>
  </p:cSld>
  <p:clrMapOvr>
    <a:masterClrMapping/>
  </p:clrMapOvr>
</p:sld>
</file>

<file path=ppt/slides/slide13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بشكل علمي، قررت اتخاذ إجراءات سريعة لحسم الأمر، وكان أولها تصنيف الفتيات إلى ثلاث فئات، بهدف إيجاد حلول فعالة للحد من هذه المشكلة.</a:t>
            </a:r>
          </a:p>
          <a:p>
            <a:pPr algn="r"/>
            <a:r>
              <a:rPr lang="en-US" sz="4400">
                <a:solidFill>
                  <a:srgbClr val="252525"/>
                </a:solidFill>
              </a:rPr>
              <a:t>بعد تحليل الوضع، قمت بتصنيف الفتيات إلى ثلاث فئات، واتخذت قرارات سريعة لمعالجة المشكلة بشكل عملي وفعال:</a:t>
            </a:r>
          </a:p>
          <a:p>
            <a:pPr algn="r"/>
            <a:r>
              <a:rPr lang="en-US" sz="4400">
                <a:solidFill>
                  <a:srgbClr val="252525"/>
                </a:solidFill>
              </a:rPr>
              <a:t>1. الفتيات اللائي يجدن القراءة والكتابة: أرسلتُهن إلى العيادة الطبية لتعلُّم الإسعافات الأولية والتطبيب، حتى يتخرجن كممرضات ويعملن في الخدمات الطبية لدعم المقاتلين.</a:t>
            </a:r>
          </a:p>
          <a:p>
            <a:pPr algn="r"/>
            <a:r>
              <a:rPr lang="en-US" sz="4400">
                <a:solidFill>
                  <a:srgbClr val="252525"/>
                </a:solidFill>
              </a:rPr>
              <a:t>2. الفتيات اللائي لا يجدن القراءة والكتابة: ألحقتُهن بـمدرسة الكادر، حيث يتم تعليمهن وتطوير مهاراتهن، وتهيئتهن ليصبحن عنصرًا أكثر فاعلية في الحياة النضالية.</a:t>
            </a:r>
          </a:p>
          <a:p>
            <a:pPr algn="r"/>
            <a:r>
              <a:rPr lang="en-US" sz="4400">
                <a:solidFill>
                  <a:srgbClr val="252525"/>
                </a:solidFill>
              </a:rPr>
              <a:t>3. الفتيات المخطوبات: سواء كنّ مخطوبات لمقاتلين أو من عامة الشعب، طلبتُ من كل واحدة استدعاء خطيبها، وقمت بتزويجهم </a:t>
            </a:r>
          </a:p>
        </p:txBody>
      </p:sp>
    </p:spTree>
  </p:cSld>
  <p:clrMapOvr>
    <a:masterClrMapping/>
  </p:clrMapOvr>
</p:sld>
</file>

<file path=ppt/slides/slide13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وفق الأصول الشرعية المتعارف عليها، وبحضور ذويهم، لضمان الاستقرار العاطفي والاجتماعي لهم</a:t>
            </a:r>
          </a:p>
          <a:p>
            <a:pPr algn="r"/>
            <a:r>
              <a:rPr lang="en-US" sz="4400">
                <a:solidFill>
                  <a:srgbClr val="252525"/>
                </a:solidFill>
              </a:rPr>
              <a:t>رفض حزب العمل لإجراءاتي وتعييني في مهمة جديدة</a:t>
            </a:r>
          </a:p>
          <a:p>
            <a:pPr algn="r"/>
            <a:r>
              <a:rPr lang="en-US" sz="4400">
                <a:solidFill>
                  <a:srgbClr val="252525"/>
                </a:solidFill>
              </a:rPr>
              <a:t>الإجراءات التي اتخذتها، وخاصة تزويج الشباب والشابات، لم تلقَ استحسان قيادة حزب العمل، حيث اعتبروا أن هذا التصرف غير مسؤول. فقد كان حزب العمل يشجع العلاقات غير الشرعية بين الفتيان والفتيات، بدلًا من تقنينها بالزواج الشرعي.</a:t>
            </a:r>
          </a:p>
          <a:p>
            <a:pPr algn="r"/>
            <a:r>
              <a:rPr lang="en-US" sz="4400">
                <a:solidFill>
                  <a:srgbClr val="252525"/>
                </a:solidFill>
              </a:rPr>
              <a:t>التقيت بعضو حزب العمل في المنطقة، المناضل سيوم عقبائل، فقال لي مستنكرًا: "ألا تعلم يا محمد أن هناك قرارًا صادرًا يمنع الزواج في الجبهة خلال هذه الفترة؟".</a:t>
            </a:r>
          </a:p>
          <a:p>
            <a:pPr algn="r"/>
            <a:r>
              <a:rPr lang="en-US" sz="4400">
                <a:solidFill>
                  <a:srgbClr val="252525"/>
                </a:solidFill>
              </a:rPr>
              <a:t>بعد ذلك، تم إسناد مهمة جديدة إليّ، وهي المندوب السياسي للمنطقة. وبينما كنت في هذا الوضع، حضر إلينا عضو المجلس الثوري </a:t>
            </a:r>
          </a:p>
        </p:txBody>
      </p:sp>
    </p:spTree>
  </p:cSld>
  <p:clrMapOvr>
    <a:masterClrMapping/>
  </p:clrMapOvr>
</p:sld>
</file>

<file path=ppt/slides/slide13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المناضل ملاكي تخلى، برفقة عضو الأركان المناضل حامد محمود حامد، وطلبا مني تسليم مهامي إلى مقاتلين أراهم أهلًا للمسؤولية.</a:t>
            </a:r>
          </a:p>
          <a:p>
            <a:pPr algn="r"/>
            <a:r>
              <a:rPr lang="en-US" sz="4400">
                <a:solidFill>
                  <a:srgbClr val="252525"/>
                </a:solidFill>
              </a:rPr>
              <a:t>اخترت لهذه المهمة المناضل محمد عمر آدم، وهو ضابط خريج الكلية العسكرية وقائد كتيبة متمرس. في الوقت نفسه، اقترحت على ملاكي تخلى، عضو المجلس الثوري ومسؤول الأمن في الجبهة، زيادة عدد المناضلين، وذلك لأن إثيوبيا كانت تحشد قواتها لاجتياح إرتريا عبر مدينة عدي قرات.</a:t>
            </a:r>
          </a:p>
          <a:p>
            <a:pPr algn="r"/>
            <a:r>
              <a:rPr lang="en-US" sz="4400">
                <a:solidFill>
                  <a:srgbClr val="9933FF"/>
                </a:solidFill>
              </a:rPr>
              <a:t>■ إبعادي عن معارك التحرير ومحاربة المتدينين داخل الجبهة</a:t>
            </a:r>
          </a:p>
          <a:p>
            <a:pPr algn="r"/>
            <a:r>
              <a:rPr lang="en-US" sz="5000"/>
              <a:t>  </a:t>
            </a:r>
          </a:p>
          <a:p>
            <a:pPr algn="r"/>
            <a:r>
              <a:rPr lang="en-US" sz="4400">
                <a:solidFill>
                  <a:srgbClr val="252525"/>
                </a:solidFill>
              </a:rPr>
              <a:t>عندما قررت قيادة الجبهة تنفيذ خطة تحرير المدن، وزّعت نفسها على ثلاث جبهات. عندها، طلبت المشاركة في المعارك، لكنني لاحظت أنني أصبحت شخصًا غير مرغوب فيه من قبل حزب العمل.</a:t>
            </a:r>
          </a:p>
        </p:txBody>
      </p:sp>
    </p:spTree>
  </p:cSld>
  <p:clrMapOvr>
    <a:masterClrMapping/>
  </p:clrMapOvr>
</p:sld>
</file>

<file path=ppt/slides/slide1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r>
              <a:rPr lang="en-US" sz="4400">
                <a:solidFill>
                  <a:srgbClr val="252525"/>
                </a:solidFill>
              </a:rPr>
              <a:t>التوفيق والسداد ..</a:t>
            </a:r>
          </a:p>
          <a:p>
            <a:r>
              <a:rPr lang="en-US" sz="5000"/>
              <a:t>  </a:t>
            </a:r>
          </a:p>
          <a:p>
            <a:r>
              <a:rPr lang="en-US" sz="5000"/>
              <a:t>  </a:t>
            </a:r>
          </a:p>
          <a:p>
            <a:r>
              <a:rPr lang="en-US" sz="5000"/>
              <a:t>  </a:t>
            </a:r>
          </a:p>
          <a:p>
            <a:r>
              <a:rPr lang="en-US" sz="5000"/>
              <a:t>  </a:t>
            </a:r>
          </a:p>
          <a:p>
            <a:r>
              <a:rPr lang="en-US" sz="5000"/>
              <a:t>  </a:t>
            </a:r>
          </a:p>
          <a:p>
            <a:r>
              <a:rPr lang="en-US" sz="5000"/>
              <a:t>  </a:t>
            </a:r>
          </a:p>
          <a:p>
            <a:r>
              <a:rPr lang="en-US" sz="5000"/>
              <a:t>  </a:t>
            </a:r>
          </a:p>
          <a:p>
            <a:pPr algn="r"/>
            <a:r>
              <a:rPr lang="en-US" sz="4400">
                <a:solidFill>
                  <a:srgbClr val="9933FF"/>
                </a:solidFill>
              </a:rPr>
              <a:t>  تلخيص الفصل الاول</a:t>
            </a:r>
            <a:r>
              <a:rPr lang="en-US" sz="4400">
                <a:solidFill>
                  <a:srgbClr val="252525"/>
                </a:solidFill>
              </a:rPr>
              <a:t>  </a:t>
            </a:r>
          </a:p>
          <a:p>
            <a:pPr algn="r"/>
            <a:r>
              <a:rPr lang="en-US" sz="4400">
                <a:solidFill>
                  <a:srgbClr val="252525"/>
                </a:solidFill>
              </a:rPr>
              <a:t> </a:t>
            </a:r>
          </a:p>
          <a:p>
            <a:pPr algn="r"/>
            <a:r>
              <a:rPr lang="en-US" sz="4400">
                <a:solidFill>
                  <a:srgbClr val="252525"/>
                </a:solidFill>
              </a:rPr>
              <a:t>يتناول الفصل الأول المحاور التالية:</a:t>
            </a:r>
          </a:p>
          <a:p>
            <a:pPr algn="r"/>
            <a:r>
              <a:rPr lang="en-US" sz="4400">
                <a:solidFill>
                  <a:srgbClr val="252525"/>
                </a:solidFill>
              </a:rPr>
              <a:t>☆ المقدمة</a:t>
            </a:r>
          </a:p>
          <a:p>
            <a:pPr algn="r"/>
            <a:r>
              <a:rPr lang="en-US" sz="4400">
                <a:solidFill>
                  <a:srgbClr val="252525"/>
                </a:solidFill>
              </a:rPr>
              <a:t>☆ المسيرة التعليمية في إرتريا</a:t>
            </a:r>
          </a:p>
          <a:p>
            <a:pPr algn="r"/>
            <a:r>
              <a:rPr lang="en-US" sz="4400">
                <a:solidFill>
                  <a:srgbClr val="252525"/>
                </a:solidFill>
              </a:rPr>
              <a:t>☆ دور اتحاد الطلاب في مصر في تأسيس الثورة</a:t>
            </a:r>
          </a:p>
          <a:p>
            <a:pPr algn="r"/>
            <a:r>
              <a:rPr lang="en-US" sz="4400">
                <a:solidFill>
                  <a:srgbClr val="252525"/>
                </a:solidFill>
              </a:rPr>
              <a:t>☆ تأسيس لجنة مركزية نواة لجبهة التحرير الإرترية</a:t>
            </a:r>
          </a:p>
          <a:p>
            <a:pPr algn="r"/>
            <a:r>
              <a:rPr lang="en-US" sz="4800">
                <a:solidFill>
                  <a:srgbClr val="9933FF"/>
                </a:solidFill>
              </a:rPr>
              <a:t>في المقدمة يقدم الكاتب</a:t>
            </a:r>
            <a:r>
              <a:rPr lang="en-US" sz="4400">
                <a:solidFill>
                  <a:srgbClr val="252525"/>
                </a:solidFill>
              </a:rPr>
              <a:t> تمهيدًا تاريخيًا عن </a:t>
            </a:r>
          </a:p>
        </p:txBody>
      </p:sp>
    </p:spTree>
  </p:cSld>
  <p:clrMapOvr>
    <a:masterClrMapping/>
  </p:clrMapOvr>
</p:sld>
</file>

<file path=ppt/slides/slide14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كان المناضل ملاكي تخلي يستعد لتحرير سراي ومندفرا، فطلبت الانضمام إليه، لكنه قال لي: "أنت مطلوب للقيادة، اذهب إلى المناضل محمود حسب في بركة".</a:t>
            </a:r>
          </a:p>
          <a:p>
            <a:pPr algn="r"/>
            <a:r>
              <a:rPr lang="en-US" sz="4400">
                <a:solidFill>
                  <a:srgbClr val="252525"/>
                </a:solidFill>
              </a:rPr>
              <a:t>عندما وصلت إلى بركة، وجدت محمود حسب يستعد لتحرير أغردات، فطلبت المشاركة في المعركة، لكنه رفض أيضًا وقال لي: "اذهب وخذ إجازة وارتاح".</a:t>
            </a:r>
          </a:p>
          <a:p>
            <a:pPr algn="r"/>
            <a:r>
              <a:rPr lang="en-US" sz="4400">
                <a:solidFill>
                  <a:srgbClr val="252525"/>
                </a:solidFill>
              </a:rPr>
              <a:t>شعرت أن هناك نية لإبعادي عن الميدان بشكل متعمد. وعندما وصلت إلى كسلا، قرأت مقالًا في جريدة النضال، جاء فيه:</a:t>
            </a:r>
          </a:p>
          <a:p>
            <a:pPr algn="r"/>
            <a:r>
              <a:rPr lang="en-US" sz="4400">
                <a:solidFill>
                  <a:srgbClr val="252525"/>
                </a:solidFill>
              </a:rPr>
              <a:t>"يجب تطهير كل المجموعات من اليمين الإسلامي الرجعي وجماعة الفلول، وإبعادهم من المراكز والمناصب الإدارية الحساسة داخل جبهة التحرير الإرترية."</a:t>
            </a:r>
          </a:p>
          <a:p>
            <a:pPr algn="r"/>
            <a:r>
              <a:rPr lang="en-US" sz="4400">
                <a:solidFill>
                  <a:srgbClr val="252525"/>
                </a:solidFill>
              </a:rPr>
              <a:t>كان المقصود بهذه العبارات هم كل من يحافظ على شعائره الدينية داخل الجبهة، حيث كان التدين يُقابل بالاستهزاء والاستخفاف، وتمت </a:t>
            </a:r>
          </a:p>
        </p:txBody>
      </p:sp>
    </p:spTree>
  </p:cSld>
  <p:clrMapOvr>
    <a:masterClrMapping/>
  </p:clrMapOvr>
</p:sld>
</file>

<file path=ppt/slides/slide14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محاربة كل من يلتزم بممارساته الدينية بشكل ممنهج.</a:t>
            </a:r>
          </a:p>
          <a:p>
            <a:pPr algn="r"/>
            <a:r>
              <a:rPr lang="en-US" sz="5000"/>
              <a:t>  </a:t>
            </a:r>
          </a:p>
          <a:p>
            <a:pPr algn="r"/>
            <a:r>
              <a:rPr lang="en-US" sz="4400">
                <a:solidFill>
                  <a:srgbClr val="9933FF"/>
                </a:solidFill>
              </a:rPr>
              <a:t>تلخيص الفصل السابع عشر</a:t>
            </a:r>
            <a:r>
              <a:rPr lang="en-US" sz="4400">
                <a:solidFill>
                  <a:srgbClr val="252525"/>
                </a:solidFill>
              </a:rPr>
              <a:t>  </a:t>
            </a:r>
          </a:p>
          <a:p>
            <a:pPr algn="r"/>
            <a:r>
              <a:rPr lang="en-US" sz="4400">
                <a:solidFill>
                  <a:srgbClr val="252525"/>
                </a:solidFill>
              </a:rPr>
              <a:t>في هذا الفصل، يروي المؤلف شهادته  </a:t>
            </a:r>
          </a:p>
          <a:p>
            <a:pPr algn="r"/>
            <a:r>
              <a:rPr lang="en-US" sz="4400">
                <a:solidFill>
                  <a:srgbClr val="252525"/>
                </a:solidFill>
              </a:rPr>
              <a:t>ويركّز على المحاور التالية:</a:t>
            </a:r>
          </a:p>
          <a:p>
            <a:pPr algn="r"/>
            <a:r>
              <a:rPr lang="en-US" sz="4400">
                <a:solidFill>
                  <a:srgbClr val="252525"/>
                </a:solidFill>
              </a:rPr>
              <a:t>1. تكليفي بقيادة جبهة أم حجر واستلامها من المناضل حامد تمساح.</a:t>
            </a:r>
          </a:p>
          <a:p>
            <a:pPr algn="r"/>
            <a:r>
              <a:rPr lang="en-US" sz="4400">
                <a:solidFill>
                  <a:srgbClr val="252525"/>
                </a:solidFill>
              </a:rPr>
              <a:t>2. صور من صمود ومواقف المعركة.</a:t>
            </a:r>
          </a:p>
          <a:p>
            <a:pPr algn="r"/>
            <a:r>
              <a:rPr lang="en-US" sz="4400">
                <a:solidFill>
                  <a:srgbClr val="252525"/>
                </a:solidFill>
              </a:rPr>
              <a:t>3. القيادة تسحب مني صلاحية قيادة أم حجر وتأمر باعتقالي.</a:t>
            </a:r>
          </a:p>
          <a:p>
            <a:pPr algn="r"/>
            <a:r>
              <a:rPr lang="en-US" sz="4400">
                <a:solidFill>
                  <a:srgbClr val="252525"/>
                </a:solidFill>
              </a:rPr>
              <a:t>4. السبب الرئيسي لهزيمة جبهة التحرير الإرترية كان الصراع الداخلي ومحاولة كل طرف السيطرة على المكتب العسكري.</a:t>
            </a:r>
          </a:p>
          <a:p>
            <a:pPr algn="r"/>
            <a:r>
              <a:rPr lang="en-US" sz="5000"/>
              <a:t>  </a:t>
            </a:r>
          </a:p>
          <a:p>
            <a:pPr algn="r"/>
            <a:r>
              <a:rPr lang="en-US" sz="4400">
                <a:solidFill>
                  <a:srgbClr val="9933FF"/>
                </a:solidFill>
              </a:rPr>
              <a:t>■ تكليفي بقيادة جبهة أم حجر واستلامها من المناضل حامد تمساح</a:t>
            </a:r>
          </a:p>
          <a:p>
            <a:pPr algn="r"/>
            <a:r>
              <a:rPr lang="en-US" sz="4400">
                <a:solidFill>
                  <a:srgbClr val="252525"/>
                </a:solidFill>
              </a:rPr>
              <a:t>بعد تحرير مدينتي مندفرا وأغردات، حضر </a:t>
            </a:r>
          </a:p>
        </p:txBody>
      </p:sp>
    </p:spTree>
  </p:cSld>
  <p:clrMapOvr>
    <a:masterClrMapping/>
  </p:clrMapOvr>
</p:sld>
</file>

<file path=ppt/slides/slide14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رئيس المكتب العسكري إلى السودان وطلب مني استلام جبهة أم حجر من المناضل حامد تمساح وتولي المسؤولية عنها من الجانب العسكري.</a:t>
            </a:r>
          </a:p>
          <a:p>
            <a:pPr algn="r"/>
            <a:r>
              <a:rPr lang="en-US" sz="4400">
                <a:solidFill>
                  <a:srgbClr val="252525"/>
                </a:solidFill>
              </a:rPr>
              <a:t>في تلك الفترة، صدر بيانان متضاربان من قيادة الجبهة في نفس الوقت:</a:t>
            </a:r>
          </a:p>
          <a:p>
            <a:pPr algn="r"/>
            <a:r>
              <a:rPr lang="en-US" sz="4400">
                <a:solidFill>
                  <a:srgbClr val="252525"/>
                </a:solidFill>
              </a:rPr>
              <a:t>●الأول، صادر عن رئيس المجلس الثوري ورئيس اللجنة التنفيذية المناضل أحمد ناصر، بتوقيع مزيل "الجبهة ما عندها أي مانع للدخول في حوار مع قوات التحرير الشعبية من أجل الوحدة".</a:t>
            </a:r>
          </a:p>
          <a:p>
            <a:pPr algn="r"/>
            <a:r>
              <a:rPr lang="en-US" sz="4400">
                <a:solidFill>
                  <a:srgbClr val="252525"/>
                </a:solidFill>
              </a:rPr>
              <a:t>●الثاني، صادر عن نائب رئيس المجلس الثوري ونائب اللجنة التنفيذية ورئيس المكتب السياسي المناضل إبراهيم توتيل، بتوقيع مزيل "وحدة قوات التحرير الشعبية أولًا، ثم بعد ذلك الدخول معها في حوار من أجل الوحدة".</a:t>
            </a:r>
          </a:p>
          <a:p>
            <a:pPr algn="r"/>
            <a:r>
              <a:rPr lang="en-US" sz="4400">
                <a:solidFill>
                  <a:srgbClr val="252525"/>
                </a:solidFill>
              </a:rPr>
              <a:t>عندما سألت المناضل عبدالله إدريس عن سبب هذا التناقض في البيانات، وهل يعكس خلافًا </a:t>
            </a:r>
          </a:p>
        </p:txBody>
      </p:sp>
    </p:spTree>
  </p:cSld>
  <p:clrMapOvr>
    <a:masterClrMapping/>
  </p:clrMapOvr>
</p:sld>
</file>

<file path=ppt/slides/slide14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عميقًا بين الرئيس ونائبه، تبسّم ضاحكًا وتحفّظ كعادته، دون أن يرد على تساؤلاتي، ثم انتقل مباشرة إلى موضوع تكليفي بمحور جبهة أم حجر.</a:t>
            </a:r>
          </a:p>
          <a:p>
            <a:pPr algn="r"/>
            <a:r>
              <a:rPr lang="en-US" sz="4400">
                <a:solidFill>
                  <a:srgbClr val="252525"/>
                </a:solidFill>
              </a:rPr>
              <a:t>توجهت إلى جبهة أم حجر واستلمتها من المناضل حامد تمساح، عضو المجلس الثوري ومسؤول الوحدة الإدارية رقم واحد. كما أخذت منه رسالة الكتاتيب الموجودين في الجبهة، ثم باشرت عملي بصورة فعلية.</a:t>
            </a:r>
          </a:p>
          <a:p>
            <a:pPr algn="r"/>
            <a:r>
              <a:rPr lang="en-US" sz="4400">
                <a:solidFill>
                  <a:srgbClr val="252525"/>
                </a:solidFill>
              </a:rPr>
              <a:t>قمت بتفقد نواقص واحتياجات الجبهة، ورفعت بها طلبًا لإكمالها، كما أشرفت بنفسي على المتابعة والتأكد من تنفيذها. بعد ذلك، توجهت إلى مقر رئيس المكتب العسكري لإكمال نواقص العتاد العسكري، واستلمت ما توفر لي من الاحتياجات المطلوبة، ثم عدت إلى أم حجر.</a:t>
            </a:r>
          </a:p>
          <a:p>
            <a:pPr algn="r"/>
            <a:r>
              <a:rPr lang="en-US" sz="4400">
                <a:solidFill>
                  <a:srgbClr val="252525"/>
                </a:solidFill>
              </a:rPr>
              <a:t>● الهجوم الكبير على محور أم حجر</a:t>
            </a:r>
          </a:p>
          <a:p>
            <a:pPr algn="r"/>
            <a:r>
              <a:rPr lang="en-US" sz="4400">
                <a:solidFill>
                  <a:srgbClr val="252525"/>
                </a:solidFill>
              </a:rPr>
              <a:t>في يوليو 1978م، استكمل العدو كل </a:t>
            </a:r>
          </a:p>
        </p:txBody>
      </p:sp>
    </p:spTree>
  </p:cSld>
  <p:clrMapOvr>
    <a:masterClrMapping/>
  </p:clrMapOvr>
</p:sld>
</file>

<file path=ppt/slides/slide14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استعداداته وتعزيزاته العسكرية، ثم شن هجومًا واسعًا على الحدود الإرترية. ورغم الفارق الكبير في الإمكانيات والعتاد، اندلعت معارك شرسة وصعبة.</a:t>
            </a:r>
          </a:p>
          <a:p>
            <a:pPr algn="r"/>
            <a:r>
              <a:rPr lang="en-US" sz="4400">
                <a:solidFill>
                  <a:srgbClr val="252525"/>
                </a:solidFill>
              </a:rPr>
              <a:t>كان جيش العدو قويًا وحديثًا، مجهزًا بـ:</a:t>
            </a:r>
          </a:p>
          <a:p>
            <a:pPr algn="r"/>
            <a:r>
              <a:rPr lang="en-US" sz="4400">
                <a:solidFill>
                  <a:srgbClr val="252525"/>
                </a:solidFill>
              </a:rPr>
              <a:t>ناقلات جنود عملاقة قادرة على التحرك بسهولة في طبيعة الخريف والأمطار والطين.</a:t>
            </a:r>
          </a:p>
          <a:p>
            <a:pPr algn="r"/>
            <a:r>
              <a:rPr lang="en-US" sz="4400">
                <a:solidFill>
                  <a:srgbClr val="252525"/>
                </a:solidFill>
              </a:rPr>
              <a:t>سيارات إسعاف متطورة مزودة بأحدث الأجهزة الطبية.</a:t>
            </a:r>
          </a:p>
          <a:p>
            <a:pPr algn="r"/>
            <a:r>
              <a:rPr lang="en-US" sz="4400">
                <a:solidFill>
                  <a:srgbClr val="252525"/>
                </a:solidFill>
              </a:rPr>
              <a:t>مدرعات ودبابات حديثة مقاومة لسلاح آر بي جي.</a:t>
            </a:r>
          </a:p>
          <a:p>
            <a:pPr algn="r"/>
            <a:r>
              <a:rPr lang="en-US" sz="4400">
                <a:solidFill>
                  <a:srgbClr val="252525"/>
                </a:solidFill>
              </a:rPr>
              <a:t>مدافع بعيدة المدى تدك الجبال والهضاب.</a:t>
            </a:r>
          </a:p>
          <a:p>
            <a:pPr algn="r"/>
            <a:r>
              <a:rPr lang="en-US" sz="4400">
                <a:solidFill>
                  <a:srgbClr val="252525"/>
                </a:solidFill>
              </a:rPr>
              <a:t>طيران حربي حديث يقصف المدن والقرى، ناشرًا الخوف والرعب والدمار في ربوع القرى والمدن المحررة.</a:t>
            </a:r>
          </a:p>
          <a:p>
            <a:pPr algn="r"/>
            <a:r>
              <a:rPr lang="en-US" sz="4400">
                <a:solidFill>
                  <a:srgbClr val="252525"/>
                </a:solidFill>
              </a:rPr>
              <a:t>جاء العدو بقوة ضاربة مدعومة بـ طيران حربي كثيف يمطرنا بالقذائف، فيما كانت مضاداتنا الأرضية تحاول التصدي له وتقليل تأثيره علينا. </a:t>
            </a:r>
          </a:p>
        </p:txBody>
      </p:sp>
    </p:spTree>
  </p:cSld>
  <p:clrMapOvr>
    <a:masterClrMapping/>
  </p:clrMapOvr>
</p:sld>
</file>

<file path=ppt/slides/slide14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وفي لحظة تصادم مدافعنا المضادة مع قصف الطيران، ترددت أصداء القذائف بين الجبال، واندلعت مواجهات شرسة بين الجيشين، حيث كان القتال ضاريًا وعنيفًا.</a:t>
            </a:r>
          </a:p>
          <a:p>
            <a:pPr algn="r"/>
            <a:r>
              <a:rPr lang="en-US" sz="4400">
                <a:solidFill>
                  <a:srgbClr val="252525"/>
                </a:solidFill>
              </a:rPr>
              <a:t>في كل خطوة كنا نخسر شهداء، ويئن الجرحى من إصاباتهم، حتى بلغ عدد شهدائنا أكثر من مئة شهيد استمرت المعركة شهرًا كاملًا بكل قوتها وجبروتها، وسط لهيبها وجحيمها وسعيرها.</a:t>
            </a:r>
          </a:p>
          <a:p>
            <a:pPr algn="r"/>
            <a:r>
              <a:rPr lang="en-US" sz="4400">
                <a:solidFill>
                  <a:srgbClr val="252525"/>
                </a:solidFill>
              </a:rPr>
              <a:t>لمواجهة هذا الهجوم، أسعفتنا القيادة بإرسال جيش وأسلحة ثقيلة، وكان على رأس هذه القوات أعضاء هيئة الأركان:</a:t>
            </a:r>
          </a:p>
          <a:p>
            <a:pPr algn="r"/>
            <a:r>
              <a:rPr lang="en-US" sz="4400">
                <a:solidFill>
                  <a:srgbClr val="252525"/>
                </a:solidFill>
              </a:rPr>
              <a:t>●المناضل محمود حسب</a:t>
            </a:r>
          </a:p>
          <a:p>
            <a:pPr algn="r"/>
            <a:r>
              <a:rPr lang="en-US" sz="4400">
                <a:solidFill>
                  <a:srgbClr val="252525"/>
                </a:solidFill>
              </a:rPr>
              <a:t>●المناضل حسين خليفة</a:t>
            </a:r>
          </a:p>
          <a:p>
            <a:pPr algn="r"/>
            <a:r>
              <a:rPr lang="en-US" sz="4400">
                <a:solidFill>
                  <a:srgbClr val="252525"/>
                </a:solidFill>
              </a:rPr>
              <a:t>●المناضل حامد تمساح</a:t>
            </a:r>
          </a:p>
          <a:p>
            <a:pPr algn="r"/>
            <a:r>
              <a:rPr lang="en-US" sz="4400">
                <a:solidFill>
                  <a:srgbClr val="252525"/>
                </a:solidFill>
              </a:rPr>
              <a:t>بعد فترة من استمرار المعركة، حضر رئيس المكتب العسكري عبدالله إدريس، وبمجرد وصوله، سحبت القيادة مني قيادة محور أم </a:t>
            </a:r>
          </a:p>
        </p:txBody>
      </p:sp>
    </p:spTree>
  </p:cSld>
  <p:clrMapOvr>
    <a:masterClrMapping/>
  </p:clrMapOvr>
</p:sld>
</file>

<file path=ppt/slides/slide14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حجر دون تبليغي بشكل رسمي من قبله.</a:t>
            </a:r>
          </a:p>
          <a:p>
            <a:pPr algn="r"/>
            <a:r>
              <a:rPr lang="en-US" sz="4400">
                <a:solidFill>
                  <a:srgbClr val="252525"/>
                </a:solidFill>
              </a:rPr>
              <a:t>استنتجت ذلك عندما لاحظت قادة الكتائب يتلقون الأوامر من أعضاء قيادة الأركان بدلًا من أن تصدر مني مباشرة بصفتي قائد المحور. وبعدها، تأكدت أن رئيس المكتب العسكري أصدر أوامر بأن تكون قيادة المحور لأعضاء الأركان، متجاوزًا إياي دون أي عملية تسليم واستلام رسمية.</a:t>
            </a:r>
          </a:p>
          <a:p>
            <a:pPr algn="r"/>
            <a:r>
              <a:rPr lang="en-US" sz="4400">
                <a:solidFill>
                  <a:srgbClr val="252525"/>
                </a:solidFill>
              </a:rPr>
              <a:t>لم يكن هناك تنوير أو استبيان حول الموقف العسكري، كما لم تتم مناقشة مواقع القوة والضعف في الجبهة، مما أدى إلى إبعادي عن القيادة بطريقة لم تكن مهنية أو تنظيمية.</a:t>
            </a:r>
          </a:p>
          <a:p>
            <a:pPr algn="r"/>
            <a:r>
              <a:rPr lang="en-US" sz="4400">
                <a:solidFill>
                  <a:srgbClr val="252525"/>
                </a:solidFill>
              </a:rPr>
              <a:t>أنا هنا أوضح هذه الحقائق وأضعها بين يدي القارئ، لكنني لا أعترض إطلاقًا على أن يتولى شخص آخر القيادة العسكرية، خاصة في ظل وجود رئيس المكتب العسكري.</a:t>
            </a:r>
          </a:p>
          <a:p>
            <a:pPr algn="r"/>
            <a:r>
              <a:rPr lang="en-US" sz="4400">
                <a:solidFill>
                  <a:srgbClr val="252525"/>
                </a:solidFill>
              </a:rPr>
              <a:t>ما أعترض عليه هو سحب الصلاحية من قائد المحور دون علمه، ودون إبلاغه رسميًا أو </a:t>
            </a:r>
          </a:p>
        </p:txBody>
      </p:sp>
    </p:spTree>
  </p:cSld>
  <p:clrMapOvr>
    <a:masterClrMapping/>
  </p:clrMapOvr>
</p:sld>
</file>

<file path=ppt/slides/slide14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إشراكه في عملية تسليم واستلام منظمة، وهو ما يتنافى مع أسس العمل العسكري والإداري.</a:t>
            </a:r>
          </a:p>
          <a:p>
            <a:pPr algn="r"/>
            <a:r>
              <a:rPr lang="en-US" sz="4400">
                <a:solidFill>
                  <a:srgbClr val="252525"/>
                </a:solidFill>
              </a:rPr>
              <a:t>● معلومات عن اعتقال القيادات</a:t>
            </a:r>
          </a:p>
          <a:p>
            <a:pPr algn="r"/>
            <a:r>
              <a:rPr lang="en-US" sz="4400">
                <a:solidFill>
                  <a:srgbClr val="252525"/>
                </a:solidFill>
              </a:rPr>
              <a:t>قابلت المناضل حامد تمساح وسألته عمّا يجري في الساحة، خاصة بعد اعتقال مجموعة من القيادات وصدور بيان في كسلا حول ذلك. شملت قائمة المعتقلين أعضاء من المجلس الثوري، وهم:</a:t>
            </a:r>
          </a:p>
          <a:p>
            <a:pPr algn="r"/>
            <a:r>
              <a:rPr lang="en-US" sz="4400">
                <a:solidFill>
                  <a:srgbClr val="252525"/>
                </a:solidFill>
              </a:rPr>
              <a:t>1. المناضل إبراهيم إدريس محمد آدم</a:t>
            </a:r>
          </a:p>
          <a:p>
            <a:pPr algn="r"/>
            <a:r>
              <a:rPr lang="en-US" sz="4400">
                <a:solidFill>
                  <a:srgbClr val="252525"/>
                </a:solidFill>
              </a:rPr>
              <a:t>2. المناضل محمد إسماعيل عبده</a:t>
            </a:r>
          </a:p>
          <a:p>
            <a:pPr algn="r"/>
            <a:r>
              <a:rPr lang="en-US" sz="4400">
                <a:solidFill>
                  <a:srgbClr val="252525"/>
                </a:solidFill>
              </a:rPr>
              <a:t>3. المناضل محمد حامد آدم</a:t>
            </a:r>
          </a:p>
          <a:p>
            <a:pPr algn="r"/>
            <a:r>
              <a:rPr lang="en-US" sz="4400">
                <a:solidFill>
                  <a:srgbClr val="252525"/>
                </a:solidFill>
              </a:rPr>
              <a:t>4. المناضل حامد صالح تركي – عضو المحكمة العليا</a:t>
            </a:r>
          </a:p>
          <a:p>
            <a:pPr algn="r"/>
            <a:r>
              <a:rPr lang="en-US" sz="4400">
                <a:solidFill>
                  <a:srgbClr val="252525"/>
                </a:solidFill>
              </a:rPr>
              <a:t>بعد أن علمت باعتقال الإخوة الذين تم ذكرهم، وصلتني معلومة من صديق لي، ممثل الجبهة بمكتب كسلا، حيث أشعرني بالنوايا التي تُحاك ضدي من قِبل قيادة حزب العمل.</a:t>
            </a:r>
          </a:p>
          <a:p>
            <a:pPr algn="r"/>
            <a:r>
              <a:rPr lang="en-US" sz="4400">
                <a:solidFill>
                  <a:srgbClr val="252525"/>
                </a:solidFill>
              </a:rPr>
              <a:t>ورغم ذلك، قررت ألا أترك الجبهة لهؤلاء، كما </a:t>
            </a:r>
          </a:p>
        </p:txBody>
      </p:sp>
    </p:spTree>
  </p:cSld>
  <p:clrMapOvr>
    <a:masterClrMapping/>
  </p:clrMapOvr>
</p:sld>
</file>

<file path=ppt/slides/slide14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فعل الآخرون الذين تم التضييق عليهم ودُفعوا دفعًا لمغادرتها، ليتركوا لهم ساحة النضال كما كانوا يهدفون.</a:t>
            </a:r>
          </a:p>
          <a:p>
            <a:pPr algn="r"/>
            <a:r>
              <a:rPr lang="en-US" sz="4400">
                <a:solidFill>
                  <a:srgbClr val="252525"/>
                </a:solidFill>
              </a:rPr>
              <a:t>بعد فترة، جاء إليّ المناضل محمود حسب وطلب انسحاب الجيش من جبهة أم حجر. ومع هذا الانسحاب، بدأ الجيش الإثيوبي في التقدم علينا، بينما بدأ جيش التحرير في التقهقر والتراجع.</a:t>
            </a:r>
          </a:p>
          <a:p>
            <a:pPr algn="r"/>
            <a:r>
              <a:rPr lang="en-US" sz="4400">
                <a:solidFill>
                  <a:srgbClr val="252525"/>
                </a:solidFill>
              </a:rPr>
              <a:t>كانت الجبهة قوية ومتماسكة، ولم أُستشر في هذا القرار، بل تم اتخاذه دون علمي أو مشاركتي. وبعد ساعة من الانسحاب، وصلت إلينا سيارة، وطلب مني محمود حسب مرافقته.</a:t>
            </a:r>
          </a:p>
          <a:p>
            <a:pPr algn="r"/>
            <a:r>
              <a:rPr lang="en-US" sz="4400">
                <a:solidFill>
                  <a:srgbClr val="252525"/>
                </a:solidFill>
              </a:rPr>
              <a:t>سافرنا حتى وصلنا إلى تسني، وهناك قال لي: "يا محمد، أنت مطلوب من قبل القيادة في عليت."</a:t>
            </a:r>
          </a:p>
          <a:p>
            <a:pPr algn="r"/>
            <a:r>
              <a:rPr lang="en-US" sz="4400">
                <a:solidFill>
                  <a:srgbClr val="252525"/>
                </a:solidFill>
              </a:rPr>
              <a:t>سألته عن السبب، فأجابني: "لا أدري، ولكنك مطلوب للحضور إلى مقر القيادة."</a:t>
            </a:r>
          </a:p>
          <a:p>
            <a:pPr algn="r"/>
            <a:r>
              <a:rPr lang="en-US" sz="4400">
                <a:solidFill>
                  <a:srgbClr val="252525"/>
                </a:solidFill>
              </a:rPr>
              <a:t>●وضوح المؤامرة من قيادة عليت</a:t>
            </a:r>
          </a:p>
        </p:txBody>
      </p:sp>
    </p:spTree>
  </p:cSld>
  <p:clrMapOvr>
    <a:masterClrMapping/>
  </p:clrMapOvr>
</p:sld>
</file>

<file path=ppt/slides/slide14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عندما وصلت إلى مقر القيادة في عليت، وجدت عددًا كبيرًا من القادة والكوادر متجمعين تحت الأشجار، لكن بمجرد أن شاهدوني، غادروا مواقعهم، وكأنهم يتجنبون مواجهتي.</a:t>
            </a:r>
          </a:p>
          <a:p>
            <a:pPr algn="r"/>
            <a:r>
              <a:rPr lang="en-US" sz="4400">
                <a:solidFill>
                  <a:srgbClr val="252525"/>
                </a:solidFill>
              </a:rPr>
              <a:t>أما الطرف الذي رافقني، فقد سلم رسالته إلى المناضل محمد عثمان داير، وانتهت بذلك مهمته في الطوف. بعد ذلك، قام محمد عثمان داير بتسليم الرسالة إلى القيادة، ثم عاد إليّ وقال: "سوف تتحول إلى مكتب الأمن العام للتحقيق معك."</a:t>
            </a:r>
          </a:p>
          <a:p>
            <a:pPr algn="r"/>
            <a:r>
              <a:rPr lang="en-US" sz="4400">
                <a:solidFill>
                  <a:srgbClr val="252525"/>
                </a:solidFill>
              </a:rPr>
              <a:t>ما لفت انتباهي هو أن أحدًا من القيادة لم يحاول أن يكون شجاعًا ويبادرني بالتحية، وكأن هناك تواطؤًا واضحًا. بعد ذلك، قام محمد داير بتجهيز فصيلة كاملة لمرافقتي إلى مكتب الأمن.</a:t>
            </a:r>
          </a:p>
          <a:p>
            <a:pPr algn="r"/>
            <a:r>
              <a:rPr lang="en-US" sz="4400">
                <a:solidFill>
                  <a:srgbClr val="252525"/>
                </a:solidFill>
              </a:rPr>
              <a:t>عند الساعة السابعة والنصف مساءً، وصلت إلى مقر الأمن، حيث استلمني المناضل جعفر محمد </a:t>
            </a:r>
          </a:p>
        </p:txBody>
      </p:sp>
    </p:spTree>
  </p:cSld>
  <p:clrMapOvr>
    <a:masterClrMapping/>
  </p:clrMapOvr>
</p:sld>
</file>

<file path=ppt/slides/slide1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الوضع في إرتريا، بدءًا من مرحلة الانتداب البريطاني، ثم فرض الاتحاد الفيدرالي مع إثيوبيا، وصولًا إلى إلغائه من جانب واحد من قبل إثيوبيا واحتلالها لإرتريا في مطلع الستينات. في ظل هذه الأحداث، أعلن الشعب الإرتري الكفاح المسلح لاسترداد حقوقه المسلوبة.</a:t>
            </a:r>
          </a:p>
          <a:p>
            <a:pPr algn="r"/>
            <a:r>
              <a:rPr lang="en-US" sz="4400">
                <a:solidFill>
                  <a:srgbClr val="252525"/>
                </a:solidFill>
              </a:rPr>
              <a:t>يعتبر الكتاب بمثابة مذكرات شاهد عيان على حقبة تاريخية مهمة من تاريخ الثورة الإرترية، حيث يسرد المؤلف سيرة الكفاح المسلح وجهود النخبة المثقفة في إنجاح الثورة. كما يتناول خروج  جبهة التحرير من الميدان إضمحلالها وأفولها دون أن تحقق الأهداف التي انطلقت من أجلها، محملًا سبب الفشل إلى استيراد النظريات والأيديولوجيات التي كانت الساحة الإرترية مسرحًا لها.</a:t>
            </a:r>
          </a:p>
          <a:p>
            <a:pPr algn="r"/>
            <a:r>
              <a:rPr lang="en-US" sz="4400">
                <a:solidFill>
                  <a:srgbClr val="252525"/>
                </a:solidFill>
              </a:rPr>
              <a:t>قبل أن يختم المقدمة، يوضح المؤلف أنه ليس بصدد محاكمة تلك الحقبة التاريخية، بل يسرد </a:t>
            </a:r>
          </a:p>
        </p:txBody>
      </p:sp>
    </p:spTree>
  </p:cSld>
  <p:clrMapOvr>
    <a:masterClrMapping/>
  </p:clrMapOvr>
</p:sld>
</file>

<file path=ppt/slides/slide15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نور، الرجل الثاني في جهاز الأمن. بعدها، جاء طوف عسكري وأخذني إلى مكان اعتقالي، وأمر قائد المجموعة بتقييد يدي ورجلي من الخلف.</a:t>
            </a:r>
          </a:p>
          <a:p>
            <a:pPr algn="r"/>
            <a:r>
              <a:rPr lang="en-US" sz="4400">
                <a:solidFill>
                  <a:srgbClr val="252525"/>
                </a:solidFill>
              </a:rPr>
              <a:t>ظللت مقيدًا بهذه الطريقة لمدة شهر كامل، ولم يتم فك القيود عن يديّ إلا أثناء تناول الطعام. وعندما سألت قائد الطوف عن سبب هذه المعاملة غير الإنسانية، وما إذا كنت قد ارتكبت جرمًا أو خيانة، أجابني قائلاً: "هذه أوامر القيادة، ونحن فقط ننفذ ما يصدر إلينا."</a:t>
            </a:r>
          </a:p>
          <a:p>
            <a:pPr algn="r"/>
            <a:r>
              <a:rPr lang="en-US" sz="4400">
                <a:solidFill>
                  <a:srgbClr val="252525"/>
                </a:solidFill>
              </a:rPr>
              <a:t>بعد شهر من الاعتقال، حضر إليّ شخص من مكتب الأمن يدعى عبد القادر، وكان يتحدث بصوت عالٍ يحمل نبرة تهديد وتخويف، وقال لي: "ماذا تريد أن تقول؟"</a:t>
            </a:r>
          </a:p>
          <a:p>
            <a:pPr algn="r"/>
            <a:r>
              <a:rPr lang="en-US" sz="4400">
                <a:solidFill>
                  <a:srgbClr val="252525"/>
                </a:solidFill>
              </a:rPr>
              <a:t>أجبته بهدوء: "أتساءل فقط لماذا تتعاملون معي بهذه الطريقة المهينة للإنسان؟"</a:t>
            </a:r>
          </a:p>
          <a:p>
            <a:pPr algn="r"/>
            <a:r>
              <a:rPr lang="en-US" sz="4400">
                <a:solidFill>
                  <a:srgbClr val="252525"/>
                </a:solidFill>
              </a:rPr>
              <a:t>بعد ثلاثة أيام، جاء إليّ قائد الفصيلة، وفك قيدي من الخلف لكنه قام بربط يدي من الأمام </a:t>
            </a:r>
          </a:p>
        </p:txBody>
      </p:sp>
    </p:spTree>
  </p:cSld>
  <p:clrMapOvr>
    <a:masterClrMapping/>
  </p:clrMapOvr>
</p:sld>
</file>

<file path=ppt/slides/slide15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بدلًا من ذلك، وظللت على هذه الحالة لمدة سنة كاملة.</a:t>
            </a:r>
          </a:p>
          <a:p>
            <a:pPr algn="r"/>
            <a:r>
              <a:rPr lang="en-US" sz="4400">
                <a:solidFill>
                  <a:srgbClr val="252525"/>
                </a:solidFill>
              </a:rPr>
              <a:t>بعد مرور هذه المدة، استدعاني مسؤول الأمن ملاكي تخلى إلى مكتبه الخاص، حيث كان جعفر محمد نور حاضرًا معه. بدأوا التحقيق معي بعد ستة أشهر من اتحقيق ، وخلال هذه الفترة عانيت من التعذيب والمعاناة والمصير المجهول، حيث قضيت هذه الفترة في ظروف قاسية، بين التحقيق المستمر والتعذيب النفسي والجسدي.</a:t>
            </a:r>
          </a:p>
          <a:p>
            <a:pPr algn="r"/>
            <a:r>
              <a:rPr lang="en-US" sz="4400">
                <a:solidFill>
                  <a:srgbClr val="252525"/>
                </a:solidFill>
              </a:rPr>
              <a:t>■ السبب الرئيسي لهزيمة جبهة التحرير الإرترية كان الصراع الداخلي ومحاولة كل طرف السيطرة على المكتب العسكري.</a:t>
            </a:r>
          </a:p>
          <a:p>
            <a:pPr algn="r"/>
            <a:r>
              <a:rPr lang="en-US" sz="4400">
                <a:solidFill>
                  <a:srgbClr val="252525"/>
                </a:solidFill>
              </a:rPr>
              <a:t>حيث أدى هذا الانقسام إلى إضعاف الجبهة من الداخل، وخلق حالة من عدم الاستقرار واتخاذ قرارات متضاربة.</a:t>
            </a:r>
          </a:p>
          <a:p>
            <a:pPr algn="r"/>
            <a:r>
              <a:rPr lang="en-US" sz="4400">
                <a:solidFill>
                  <a:srgbClr val="252525"/>
                </a:solidFill>
              </a:rPr>
              <a:t>بدأ هذا الصراع والانقسام عام 1978م، حيث حاولت مجموعة بقيادة إبراهيم محمد علي </a:t>
            </a:r>
          </a:p>
        </p:txBody>
      </p:sp>
    </p:spTree>
  </p:cSld>
  <p:clrMapOvr>
    <a:masterClrMapping/>
  </p:clrMapOvr>
</p:sld>
</file>

<file path=ppt/slides/slide15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إقصاء جماعة عبد الله إدريس من مناصبهم القيادية، وتقليص سلطاتهم في الجيش، بحيث ينقاد الجيش بواسطة الحزب بدلاً من المكتب العسكري الذي يسيطر عليه عبد الله إدريس من خلال عضوية هيئة الأركان: محمود حسب، حسين خليفة، حامد محمود حامد، وتسفاي تخلى.</a:t>
            </a:r>
          </a:p>
          <a:p>
            <a:pPr algn="r"/>
            <a:r>
              <a:rPr lang="en-US" sz="4400">
                <a:solidFill>
                  <a:srgbClr val="252525"/>
                </a:solidFill>
              </a:rPr>
              <a:t>لذلك، أقر الحزب إرسال وفد للخارج بقيادة رئيس المكتب العسكري حتى يخلو لهم الميدان ويتمكنوا من تنفيذ مخططهم بهدوء. وأثناء غياب عبد الله إدريس، بدأ إبراهيم محمد علي يقود الجيش، محاولًا التقرب من أعضاء هيئة الأركان واستمالتهم، لكن لم ينجح في ذلك، لأن جيش التحرير من قائد الفصيلة حتى قائد الكتيبة كان مرتبطًا بعبد الله إدريس.</a:t>
            </a:r>
          </a:p>
          <a:p>
            <a:pPr algn="r"/>
            <a:r>
              <a:rPr lang="en-US" sz="4400">
                <a:solidFill>
                  <a:srgbClr val="252525"/>
                </a:solidFill>
              </a:rPr>
              <a:t>  وبعد رجوع رئيس المكتب العسكري من السفر، عادت قيادة الجيش إلى عبد الله إدريس.</a:t>
            </a:r>
          </a:p>
          <a:p>
            <a:pPr algn="r"/>
            <a:r>
              <a:rPr lang="en-US" sz="4400">
                <a:solidFill>
                  <a:srgbClr val="252525"/>
                </a:solidFill>
              </a:rPr>
              <a:t> في النهاية، فكر حزب العمل بطريقة أخرى </a:t>
            </a:r>
          </a:p>
        </p:txBody>
      </p:sp>
    </p:spTree>
  </p:cSld>
  <p:clrMapOvr>
    <a:masterClrMapping/>
  </p:clrMapOvr>
</p:sld>
</file>

<file path=ppt/slides/slide15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وطرح اقتراحًا للسيطرة على الجيش من خلال تعيين قادة الألوية واختيارهم، بعد استبعاد من وصفهم بالمتطرفين والرجعيين من قيادة الجيش. وافق عبد الله إدريس على هذا الاقتراح، بشرط أن يكون التعيين وفقًا للأقدمية الزمنية لقائد اللواء.</a:t>
            </a:r>
          </a:p>
          <a:p>
            <a:pPr algn="r"/>
            <a:r>
              <a:rPr lang="en-US" sz="4400">
                <a:solidFill>
                  <a:srgbClr val="252525"/>
                </a:solidFill>
              </a:rPr>
              <a:t>وهكذا، تحقق الحلم الذي كان يراود حزب العمل منذ فترة طويلة، من خلال فرض سيطرته على المكتب العسكري.</a:t>
            </a:r>
          </a:p>
          <a:p>
            <a:pPr algn="r"/>
            <a:r>
              <a:rPr lang="en-US" sz="4400">
                <a:solidFill>
                  <a:srgbClr val="252525"/>
                </a:solidFill>
              </a:rPr>
              <a:t>وعلى هذا الأساس، قاموا بتقسيم الجيش إلى ألوية، حيث تتكون قيادة اللواء من خمسة أفراد:</a:t>
            </a:r>
          </a:p>
          <a:p>
            <a:pPr algn="r"/>
            <a:r>
              <a:rPr lang="en-US" sz="5000"/>
              <a:t>  </a:t>
            </a:r>
          </a:p>
          <a:p>
            <a:pPr algn="r"/>
            <a:r>
              <a:rPr lang="en-US" sz="4400">
                <a:solidFill>
                  <a:srgbClr val="252525"/>
                </a:solidFill>
              </a:rPr>
              <a:t>●المفوض السياسي (أعلى سلطة في اللواء)</a:t>
            </a:r>
          </a:p>
          <a:p>
            <a:pPr algn="r"/>
            <a:r>
              <a:rPr lang="en-US" sz="4400">
                <a:solidFill>
                  <a:srgbClr val="252525"/>
                </a:solidFill>
              </a:rPr>
              <a:t>●قائد اللواء</a:t>
            </a:r>
          </a:p>
          <a:p>
            <a:pPr algn="r"/>
            <a:r>
              <a:rPr lang="en-US" sz="4400">
                <a:solidFill>
                  <a:srgbClr val="252525"/>
                </a:solidFill>
              </a:rPr>
              <a:t>●نائب قائد اللواء</a:t>
            </a:r>
          </a:p>
          <a:p>
            <a:pPr algn="r"/>
            <a:r>
              <a:rPr lang="en-US" sz="4400">
                <a:solidFill>
                  <a:srgbClr val="252525"/>
                </a:solidFill>
              </a:rPr>
              <a:t>●مسؤول الاستخبارات</a:t>
            </a:r>
          </a:p>
          <a:p>
            <a:pPr algn="r"/>
            <a:r>
              <a:rPr lang="en-US" sz="4400">
                <a:solidFill>
                  <a:srgbClr val="252525"/>
                </a:solidFill>
              </a:rPr>
              <a:t>●أمين مالي</a:t>
            </a:r>
          </a:p>
        </p:txBody>
      </p:sp>
    </p:spTree>
  </p:cSld>
  <p:clrMapOvr>
    <a:masterClrMapping/>
  </p:clrMapOvr>
</p:sld>
</file>

<file path=ppt/slides/slide15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وبهذا التكوين الجديد، أصبح الحزب مسيطرًا على المكتب العسكري، لأن المفوضين السياسيين كانوا تابعين للحزب بقيادة إبراهيم محمد علي، مما جعل قائد اللواء غير قادر على اتخاذ أي قرار دون الرجوع إلى المفوض السياسي.</a:t>
            </a:r>
          </a:p>
          <a:p>
            <a:pPr algn="r"/>
            <a:r>
              <a:rPr lang="en-US" sz="4400">
                <a:solidFill>
                  <a:srgbClr val="252525"/>
                </a:solidFill>
              </a:rPr>
              <a:t>أدى ذلك إلى حدوث ربكة وتضارب في قيادة الجيش بسبب ازدواجية القرار بين قائد اللواء والمفوض السياسي، في حين أن الطبيعي في عرف الثورة هو أن الجيش ينقاد عن طريق قائد اللواء الذي يأخذ أوامره من رئيس المكتب العسكري.</a:t>
            </a:r>
          </a:p>
          <a:p>
            <a:pPr algn="r"/>
            <a:r>
              <a:rPr lang="en-US" sz="4400">
                <a:solidFill>
                  <a:srgbClr val="252525"/>
                </a:solidFill>
              </a:rPr>
              <a:t>من هنا، بدأت الهزيمة والفشل في جبهة التحرير الإرترية. وفي اجتماع لاحق، أقر حزب العمل سحب صلاحية الجيش من المكتب العسكري بقيادة عبد الله إدريس، وتم تكليف المكتب السياسي لحزب العمل بقيادة الجيش.</a:t>
            </a:r>
          </a:p>
          <a:p>
            <a:pPr algn="r"/>
            <a:r>
              <a:rPr lang="en-US" sz="4400">
                <a:solidFill>
                  <a:srgbClr val="252525"/>
                </a:solidFill>
              </a:rPr>
              <a:t>لكن القيادة السياسية التي تجيد الكلام وتنميق </a:t>
            </a:r>
          </a:p>
        </p:txBody>
      </p:sp>
    </p:spTree>
  </p:cSld>
  <p:clrMapOvr>
    <a:masterClrMapping/>
  </p:clrMapOvr>
</p:sld>
</file>

<file path=ppt/slides/slide15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الجمل والتحدث بلباقة في الاجتماعات العامة، لم تكن تعرف شيئًا عن فنون القتال وصمود الرجال وصوت الرصاص وهدير المدافع.</a:t>
            </a:r>
          </a:p>
          <a:p>
            <a:pPr algn="r"/>
            <a:r>
              <a:rPr lang="en-US" sz="4400">
                <a:solidFill>
                  <a:srgbClr val="252525"/>
                </a:solidFill>
              </a:rPr>
              <a:t>وهكذا، شاء الله أن تتطاول قيادة الحزب أكثر من قامتها وترفع من قدرها لتقود جيش التحرير، وللأسف، كانت النتيجة الهزيمةوانهيار جيش التحرير .</a:t>
            </a:r>
          </a:p>
          <a:p>
            <a:pPr algn="r"/>
            <a:r>
              <a:rPr lang="en-US" sz="4800">
                <a:solidFill>
                  <a:srgbClr val="9933FF"/>
                </a:solidFill>
              </a:rPr>
              <a:t> تلخيص الفصل الثامن عشر</a:t>
            </a:r>
            <a:r>
              <a:rPr lang="en-US" sz="4400">
                <a:solidFill>
                  <a:srgbClr val="252525"/>
                </a:solidFill>
              </a:rPr>
              <a:t> </a:t>
            </a:r>
          </a:p>
          <a:p>
            <a:pPr algn="r"/>
            <a:r>
              <a:rPr lang="en-US" sz="4400">
                <a:solidFill>
                  <a:srgbClr val="252525"/>
                </a:solidFill>
              </a:rPr>
              <a:t>يركّز هذا الفصل على المحاور التالية :</a:t>
            </a:r>
          </a:p>
          <a:p>
            <a:pPr algn="r"/>
            <a:r>
              <a:rPr lang="en-US" sz="4400">
                <a:solidFill>
                  <a:srgbClr val="252525"/>
                </a:solidFill>
              </a:rPr>
              <a:t>1. التحقيق والتعذيب والمعاملة السيئة في مقر الأمن.</a:t>
            </a:r>
          </a:p>
          <a:p>
            <a:pPr algn="r"/>
            <a:r>
              <a:rPr lang="en-US" sz="4400">
                <a:solidFill>
                  <a:srgbClr val="252525"/>
                </a:solidFill>
              </a:rPr>
              <a:t>2 . اتهام المؤلف بالانتماء إلى مجموعة القرآن الكريم.</a:t>
            </a:r>
          </a:p>
          <a:p>
            <a:pPr algn="r"/>
            <a:r>
              <a:rPr lang="en-US" sz="4400">
                <a:solidFill>
                  <a:srgbClr val="252525"/>
                </a:solidFill>
              </a:rPr>
              <a:t>3 . المعتقلون كانوا ضحية صراع القيادات الكبرى داخل الجبهة.</a:t>
            </a:r>
          </a:p>
          <a:p>
            <a:pPr algn="r"/>
            <a:r>
              <a:rPr lang="en-US" sz="4400">
                <a:solidFill>
                  <a:srgbClr val="252525"/>
                </a:solidFill>
              </a:rPr>
              <a:t>وتأتي التفاصيل في العرض التالي :</a:t>
            </a:r>
          </a:p>
          <a:p>
            <a:pPr algn="r"/>
            <a:r>
              <a:rPr lang="en-US" sz="4800">
                <a:solidFill>
                  <a:srgbClr val="9933FF"/>
                </a:solidFill>
              </a:rPr>
              <a:t>اولا - التحقيق مع المؤلف  في مقر الأمن</a:t>
            </a:r>
          </a:p>
        </p:txBody>
      </p:sp>
    </p:spTree>
  </p:cSld>
  <p:clrMapOvr>
    <a:masterClrMapping/>
  </p:clrMapOvr>
</p:sld>
</file>

<file path=ppt/slides/slide15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يتولى المهمة رئيس مكتب الأمن:</a:t>
            </a:r>
          </a:p>
          <a:p>
            <a:pPr algn="r"/>
            <a:r>
              <a:rPr lang="en-US" sz="4400">
                <a:solidFill>
                  <a:srgbClr val="252525"/>
                </a:solidFill>
              </a:rPr>
              <a:t>ملاكي تخلي: </a:t>
            </a:r>
          </a:p>
          <a:p>
            <a:pPr algn="r"/>
            <a:r>
              <a:rPr lang="en-US" sz="4400">
                <a:solidFill>
                  <a:srgbClr val="252525"/>
                </a:solidFill>
              </a:rPr>
              <a:t>كنتم تحاولون تنفيذ انقلاب على قيادة الجبهة، أليس كذلك؟</a:t>
            </a:r>
          </a:p>
          <a:p>
            <a:pPr algn="r"/>
            <a:r>
              <a:rPr lang="en-US" sz="4400">
                <a:solidFill>
                  <a:srgbClr val="252525"/>
                </a:solidFill>
              </a:rPr>
              <a:t>إزاز: </a:t>
            </a:r>
          </a:p>
          <a:p>
            <a:pPr algn="r"/>
            <a:r>
              <a:rPr lang="en-US" sz="4400">
                <a:solidFill>
                  <a:srgbClr val="252525"/>
                </a:solidFill>
              </a:rPr>
              <a:t>من نحن؟ أرجو تحديد اسم شخص واحد ممن تقول إنهم كانوا يسعون لتدبير الانقلاب.</a:t>
            </a:r>
          </a:p>
          <a:p>
            <a:pPr algn="r"/>
            <a:r>
              <a:rPr lang="en-US" sz="4400">
                <a:solidFill>
                  <a:srgbClr val="252525"/>
                </a:solidFill>
              </a:rPr>
              <a:t>ملاكي تخلي: </a:t>
            </a:r>
          </a:p>
          <a:p>
            <a:pPr algn="r"/>
            <a:r>
              <a:rPr lang="en-US" sz="4400">
                <a:solidFill>
                  <a:srgbClr val="252525"/>
                </a:solidFill>
              </a:rPr>
              <a:t>أنت تعلم مع من كنت تتآمر ضد القيادة.</a:t>
            </a:r>
          </a:p>
          <a:p>
            <a:pPr algn="r"/>
            <a:r>
              <a:rPr lang="en-US" sz="4400">
                <a:solidFill>
                  <a:srgbClr val="252525"/>
                </a:solidFill>
              </a:rPr>
              <a:t>إزاز: </a:t>
            </a:r>
          </a:p>
          <a:p>
            <a:pPr algn="r"/>
            <a:r>
              <a:rPr lang="en-US" sz="4400">
                <a:solidFill>
                  <a:srgbClr val="252525"/>
                </a:solidFill>
              </a:rPr>
              <a:t>لا أعرف شيئًا عن هذا الكلام إطلاقًا، ولم أتآمر مع أي جهة ضد القيادة.</a:t>
            </a:r>
          </a:p>
          <a:p>
            <a:pPr algn="r"/>
            <a:r>
              <a:rPr lang="en-US" sz="4400">
                <a:solidFill>
                  <a:srgbClr val="252525"/>
                </a:solidFill>
              </a:rPr>
              <a:t>ملاكي تخلي: </a:t>
            </a:r>
          </a:p>
          <a:p>
            <a:pPr algn="r"/>
            <a:r>
              <a:rPr lang="en-US" sz="4400">
                <a:solidFill>
                  <a:srgbClr val="252525"/>
                </a:solidFill>
              </a:rPr>
              <a:t>هل تعرف أعضاء مجموعة القرآن الكريم؟</a:t>
            </a:r>
          </a:p>
          <a:p>
            <a:pPr algn="r"/>
            <a:r>
              <a:rPr lang="en-US" sz="4400">
                <a:solidFill>
                  <a:srgbClr val="252525"/>
                </a:solidFill>
              </a:rPr>
              <a:t>إزاز: </a:t>
            </a:r>
          </a:p>
          <a:p>
            <a:pPr algn="r"/>
            <a:r>
              <a:rPr lang="en-US" sz="4400">
                <a:solidFill>
                  <a:srgbClr val="252525"/>
                </a:solidFill>
              </a:rPr>
              <a:t>لا أعرف أي مسمى حركي بهذا الاسم طوال تاريخي النضالي في الثورة.</a:t>
            </a:r>
          </a:p>
          <a:p>
            <a:pPr algn="r"/>
            <a:r>
              <a:rPr lang="en-US" sz="4400">
                <a:solidFill>
                  <a:srgbClr val="252525"/>
                </a:solidFill>
              </a:rPr>
              <a:t>ملاكي تخلي: </a:t>
            </a:r>
          </a:p>
        </p:txBody>
      </p:sp>
    </p:spTree>
  </p:cSld>
  <p:clrMapOvr>
    <a:masterClrMapping/>
  </p:clrMapOvr>
</p:sld>
</file>

<file path=ppt/slides/slide15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حاول التركيز واستعادة ذاكرتك. هل نسيت الاجتماعات التي كنتم تعقدونها مع محمود رمضان في كسلا؟</a:t>
            </a:r>
          </a:p>
          <a:p>
            <a:pPr algn="r"/>
            <a:r>
              <a:rPr lang="en-US" sz="4400">
                <a:solidFill>
                  <a:srgbClr val="252525"/>
                </a:solidFill>
              </a:rPr>
              <a:t>إزاز: </a:t>
            </a:r>
          </a:p>
          <a:p>
            <a:pPr algn="r"/>
            <a:r>
              <a:rPr lang="en-US" sz="4400">
                <a:solidFill>
                  <a:srgbClr val="252525"/>
                </a:solidFill>
              </a:rPr>
              <a:t>لم أذكر أنني حضرت أي اجتماعات بهذا الشكل على الإطلاق.</a:t>
            </a:r>
          </a:p>
          <a:p>
            <a:pPr algn="r"/>
            <a:r>
              <a:rPr lang="en-US" sz="4400">
                <a:solidFill>
                  <a:srgbClr val="252525"/>
                </a:solidFill>
              </a:rPr>
              <a:t>ملاكي تخلي: </a:t>
            </a:r>
          </a:p>
          <a:p>
            <a:pPr algn="r"/>
            <a:r>
              <a:rPr lang="en-US" sz="4400">
                <a:solidFill>
                  <a:srgbClr val="252525"/>
                </a:solidFill>
              </a:rPr>
              <a:t>سأجعلك تستمع إلى الأشرطة، ركّز جيدًا وافتح أذنيك!</a:t>
            </a:r>
          </a:p>
          <a:p>
            <a:pPr algn="r"/>
            <a:r>
              <a:rPr lang="en-US" sz="4400">
                <a:solidFill>
                  <a:srgbClr val="252525"/>
                </a:solidFill>
              </a:rPr>
              <a:t>(إزاز يحاول الاستماع، لكنه لا يفهم أي جملة مفيدة)</a:t>
            </a:r>
          </a:p>
          <a:p>
            <a:pPr algn="r"/>
            <a:r>
              <a:rPr lang="en-US" sz="4400">
                <a:solidFill>
                  <a:srgbClr val="252525"/>
                </a:solidFill>
              </a:rPr>
              <a:t>إزاز:</a:t>
            </a:r>
          </a:p>
          <a:p>
            <a:pPr algn="r"/>
            <a:r>
              <a:rPr lang="en-US" sz="4400">
                <a:solidFill>
                  <a:srgbClr val="252525"/>
                </a:solidFill>
              </a:rPr>
              <a:t> الشريط مليء بالتشويش، ولا يمكنني سماع كلمة مفيدة أو فهم أي مضمون واضح.</a:t>
            </a:r>
          </a:p>
          <a:p>
            <a:pPr algn="r"/>
            <a:r>
              <a:rPr lang="en-US" sz="4400">
                <a:solidFill>
                  <a:srgbClr val="252525"/>
                </a:solidFill>
              </a:rPr>
              <a:t>ملاكي تخلي:</a:t>
            </a:r>
          </a:p>
          <a:p>
            <a:pPr algn="r"/>
            <a:r>
              <a:rPr lang="en-US" sz="4400">
                <a:solidFill>
                  <a:srgbClr val="252525"/>
                </a:solidFill>
              </a:rPr>
              <a:t> أنت لا تريد الاعتراف لأن إخوانك قد اعترفوا بأنك واحد منهم!</a:t>
            </a:r>
          </a:p>
          <a:p>
            <a:pPr algn="r"/>
            <a:r>
              <a:rPr lang="en-US" sz="4400">
                <a:solidFill>
                  <a:srgbClr val="252525"/>
                </a:solidFill>
              </a:rPr>
              <a:t>إزاز: </a:t>
            </a:r>
          </a:p>
        </p:txBody>
      </p:sp>
    </p:spTree>
  </p:cSld>
  <p:clrMapOvr>
    <a:masterClrMapping/>
  </p:clrMapOvr>
</p:sld>
</file>

<file path=ppt/slides/slide15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أرجو منك عدم التعميم، ووضح من تقصد بإخواني؟</a:t>
            </a:r>
          </a:p>
          <a:p>
            <a:pPr algn="r"/>
            <a:r>
              <a:rPr lang="en-US" sz="4400">
                <a:solidFill>
                  <a:srgbClr val="252525"/>
                </a:solidFill>
              </a:rPr>
              <a:t>ملاكي تخلي:</a:t>
            </a:r>
          </a:p>
          <a:p>
            <a:pPr algn="r"/>
            <a:r>
              <a:rPr lang="en-US" sz="4400">
                <a:solidFill>
                  <a:srgbClr val="252525"/>
                </a:solidFill>
              </a:rPr>
              <a:t> ألا تعرفهم؟ محمد إسماعيل عبده، إبراهيم إدريس، محمد حامد، وغيرهم!</a:t>
            </a:r>
          </a:p>
          <a:p>
            <a:pPr algn="r"/>
            <a:r>
              <a:rPr lang="en-US" sz="4400">
                <a:solidFill>
                  <a:srgbClr val="252525"/>
                </a:solidFill>
              </a:rPr>
              <a:t>إزاز:</a:t>
            </a:r>
          </a:p>
          <a:p>
            <a:pPr algn="r"/>
            <a:r>
              <a:rPr lang="en-US" sz="4400">
                <a:solidFill>
                  <a:srgbClr val="252525"/>
                </a:solidFill>
              </a:rPr>
              <a:t> نعم، أعرفهم كمناضلين، لكنني لا أعرفهم كمجموعة انقلابية.</a:t>
            </a:r>
          </a:p>
          <a:p>
            <a:pPr algn="r"/>
            <a:r>
              <a:rPr lang="en-US" sz="4400">
                <a:solidFill>
                  <a:srgbClr val="252525"/>
                </a:solidFill>
              </a:rPr>
              <a:t>ملاكي تخلي: </a:t>
            </a:r>
          </a:p>
          <a:p>
            <a:pPr algn="r"/>
            <a:r>
              <a:rPr lang="en-US" sz="4400">
                <a:solidFill>
                  <a:srgbClr val="252525"/>
                </a:solidFill>
              </a:rPr>
              <a:t>أنت تعرفهم وتعرف غيرهم في هذه المؤامرة! وقلتم إن القيادة ضد الإسلام والمسلمين، وضد اللغة العربية لأنها تُدرَّس فقط حتى الفصل الخامس.</a:t>
            </a:r>
          </a:p>
          <a:p>
            <a:pPr algn="r"/>
            <a:r>
              <a:rPr lang="en-US" sz="4400">
                <a:solidFill>
                  <a:srgbClr val="252525"/>
                </a:solidFill>
              </a:rPr>
              <a:t>إزاز: </a:t>
            </a:r>
          </a:p>
          <a:p>
            <a:pPr algn="r"/>
            <a:r>
              <a:rPr lang="en-US" sz="4400">
                <a:solidFill>
                  <a:srgbClr val="252525"/>
                </a:solidFill>
              </a:rPr>
              <a:t>نعم، ولكن ليس ضمن جماعة معارضة ومتآمرة على القيادة.</a:t>
            </a:r>
          </a:p>
          <a:p>
            <a:pPr algn="r"/>
            <a:r>
              <a:rPr lang="en-US" sz="4400">
                <a:solidFill>
                  <a:srgbClr val="252525"/>
                </a:solidFill>
              </a:rPr>
              <a:t>ملاكي تخلي:</a:t>
            </a:r>
          </a:p>
          <a:p>
            <a:pPr algn="r"/>
            <a:r>
              <a:rPr lang="en-US" sz="4400">
                <a:solidFill>
                  <a:srgbClr val="252525"/>
                </a:solidFill>
              </a:rPr>
              <a:t> إذن، اعترفت بأنكم قلتم إن القيادة ضد اللغة </a:t>
            </a:r>
          </a:p>
        </p:txBody>
      </p:sp>
    </p:spTree>
  </p:cSld>
  <p:clrMapOvr>
    <a:masterClrMapping/>
  </p:clrMapOvr>
</p:sld>
</file>

<file path=ppt/slides/slide15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العربية لأنها تُدرَّس فقط حتى الفصل الخامس؟</a:t>
            </a:r>
          </a:p>
          <a:p>
            <a:pPr algn="r"/>
            <a:r>
              <a:rPr lang="en-US" sz="4400">
                <a:solidFill>
                  <a:srgbClr val="252525"/>
                </a:solidFill>
              </a:rPr>
              <a:t>إزاز:</a:t>
            </a:r>
          </a:p>
          <a:p>
            <a:pPr algn="r"/>
            <a:r>
              <a:rPr lang="en-US" sz="4400">
                <a:solidFill>
                  <a:srgbClr val="252525"/>
                </a:solidFill>
              </a:rPr>
              <a:t> نعم، لكن لم يكن ذلك في إطار معارضة أو تآمر على القيادة. أنا شخصيًا كنت أرى أن تدريس اللغة العربية حتى الفصل الخامس فقط أمر غير عادل، وموقفي هذا كان واضحًا ومعلومًا لكل أعضاء القيادة، وأنت واحد منهم!</a:t>
            </a:r>
          </a:p>
          <a:p>
            <a:pPr algn="r"/>
            <a:r>
              <a:rPr lang="en-US" sz="4400">
                <a:solidFill>
                  <a:srgbClr val="252525"/>
                </a:solidFill>
              </a:rPr>
              <a:t>إزاز لاحظت خلف ملاكي تخلي كتبًا مرصوصة على الرف، وهي أدبيات الحزب الشيوعي، بينها كتب ماركس، فسألته:</a:t>
            </a:r>
          </a:p>
          <a:p>
            <a:pPr algn="r"/>
            <a:r>
              <a:rPr lang="en-US" sz="4400">
                <a:solidFill>
                  <a:srgbClr val="252525"/>
                </a:solidFill>
              </a:rPr>
              <a:t>إزاز: </a:t>
            </a:r>
          </a:p>
          <a:p>
            <a:pPr algn="r"/>
            <a:r>
              <a:rPr lang="en-US" sz="4400">
                <a:solidFill>
                  <a:srgbClr val="252525"/>
                </a:solidFill>
              </a:rPr>
              <a:t>هل تعتقد أن هذه الكتب تمثل العمق الاعتقادي والديني لمجتمعنا الإرتري المسلم والمسيحي؟</a:t>
            </a:r>
          </a:p>
          <a:p>
            <a:pPr algn="r"/>
            <a:r>
              <a:rPr lang="en-US" sz="4400">
                <a:solidFill>
                  <a:srgbClr val="252525"/>
                </a:solidFill>
              </a:rPr>
              <a:t>قاطعمني ملاكى وطلب من جعفر محمد نور وأمره بجلب فصيلة عسكرية. لكي يتم إخراجي من مقر الحزب إلى غابة وانا مقيّد اليدين والقدمين. هناك، يصل مسؤول الأمن ملاكي تخلي، وينهال عليي بالضرب والركل </a:t>
            </a:r>
          </a:p>
        </p:txBody>
      </p:sp>
    </p:spTree>
  </p:cSld>
  <p:clrMapOvr>
    <a:masterClrMapping/>
  </p:clrMapOvr>
</p:sld>
</file>

<file path=ppt/slides/slide1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الوقائع والأحداث التي عايشها وكان شاهدًا على تفاصيلها.</a:t>
            </a:r>
          </a:p>
          <a:p>
            <a:pPr algn="r"/>
            <a:r>
              <a:rPr lang="en-US" sz="5000"/>
              <a:t>  </a:t>
            </a:r>
          </a:p>
          <a:p>
            <a:pPr algn="r"/>
            <a:r>
              <a:rPr lang="en-US" sz="4800">
                <a:solidFill>
                  <a:srgbClr val="9933FF"/>
                </a:solidFill>
              </a:rPr>
              <a:t>في عنوان  المسيرة التعليمية في إرتريا</a:t>
            </a:r>
            <a:r>
              <a:rPr lang="en-US" sz="4400">
                <a:solidFill>
                  <a:srgbClr val="252525"/>
                </a:solidFill>
              </a:rPr>
              <a:t>:</a:t>
            </a:r>
          </a:p>
          <a:p>
            <a:pPr algn="r"/>
            <a:r>
              <a:rPr lang="en-US" sz="4400">
                <a:solidFill>
                  <a:srgbClr val="252525"/>
                </a:solidFill>
              </a:rPr>
              <a:t>يتناول الكاتب أهم ملامح المسيرة التعليمية في إرتريا، مستعرضًا أبرز المؤسسات التي أسهمت في نشر التعليم في القرى والأرياف والمدن الإرترية، ومنها:</a:t>
            </a:r>
          </a:p>
          <a:p>
            <a:pPr algn="r"/>
            <a:r>
              <a:rPr lang="en-US" sz="4400">
                <a:solidFill>
                  <a:srgbClr val="252525"/>
                </a:solidFill>
              </a:rPr>
              <a:t>● الخلاوي: دور وحلقات تحفيظ القرآن الكريم.</a:t>
            </a:r>
          </a:p>
          <a:p>
            <a:pPr algn="r"/>
            <a:r>
              <a:rPr lang="en-US" sz="4400">
                <a:solidFill>
                  <a:srgbClr val="252525"/>
                </a:solidFill>
              </a:rPr>
              <a:t>● المعاهد الدينية: التي كانت تقوم بنشر علوم الدين و القرآن الكريم .</a:t>
            </a:r>
          </a:p>
          <a:p>
            <a:pPr algn="r"/>
            <a:r>
              <a:rPr lang="en-US" sz="4400">
                <a:solidFill>
                  <a:srgbClr val="252525"/>
                </a:solidFill>
              </a:rPr>
              <a:t>● المدارس الحكومية: المنتشرة في المدن الإرترية.</a:t>
            </a:r>
          </a:p>
          <a:p>
            <a:pPr algn="r"/>
            <a:r>
              <a:rPr lang="en-US" sz="4400">
                <a:solidFill>
                  <a:srgbClr val="252525"/>
                </a:solidFill>
              </a:rPr>
              <a:t>● مدرسة الجالية العربية: في العاصمة أسمرا.</a:t>
            </a:r>
          </a:p>
          <a:p>
            <a:pPr algn="r"/>
            <a:r>
              <a:rPr lang="en-US" sz="4400">
                <a:solidFill>
                  <a:srgbClr val="252525"/>
                </a:solidFill>
              </a:rPr>
              <a:t>● مدارس الكنائس والجاليات التبشيرية.</a:t>
            </a:r>
          </a:p>
          <a:p>
            <a:pPr algn="r"/>
            <a:r>
              <a:rPr lang="en-US" sz="4400">
                <a:solidFill>
                  <a:srgbClr val="252525"/>
                </a:solidFill>
              </a:rPr>
              <a:t>● تحدث الكاتب عن انتشار الطريقة الختمية في إرتريا بزعامة الشيخ محمد عثمان الميرغني ودورها الإيجابي في نشر الدعوة </a:t>
            </a:r>
          </a:p>
        </p:txBody>
      </p:sp>
    </p:spTree>
  </p:cSld>
  <p:clrMapOvr>
    <a:masterClrMapping/>
  </p:clrMapOvr>
</p:sld>
</file>

<file path=ppt/slides/slide16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لمدة ساعة كاملة</a:t>
            </a:r>
          </a:p>
          <a:p>
            <a:pPr algn="r"/>
            <a:r>
              <a:rPr lang="en-US" sz="4400">
                <a:solidFill>
                  <a:srgbClr val="252525"/>
                </a:solidFill>
              </a:rPr>
              <a:t>● لمحة إنسانية وسط المعاناة</a:t>
            </a:r>
          </a:p>
          <a:p>
            <a:pPr algn="r"/>
            <a:r>
              <a:rPr lang="en-US" sz="4400">
                <a:solidFill>
                  <a:srgbClr val="252525"/>
                </a:solidFill>
              </a:rPr>
              <a:t>كان المسؤول عن موقع الاعتقال أحد جنودي عام 1977م في منطقة أكلي قوزاي. عندما رأى الجروح والكدمات والنزيف على جسدي، قرر أن يخصص لي ممرضة للعناية بي.</a:t>
            </a:r>
          </a:p>
          <a:p>
            <a:pPr algn="r"/>
            <a:r>
              <a:rPr lang="en-US" sz="4400">
                <a:solidFill>
                  <a:srgbClr val="252525"/>
                </a:solidFill>
              </a:rPr>
              <a:t>كانت الممرضة تحاول التخفيف عني أثناء جلسات التدليك، وكانت تقول لي:</a:t>
            </a:r>
          </a:p>
          <a:p>
            <a:pPr algn="r"/>
            <a:r>
              <a:rPr lang="en-US" sz="4400">
                <a:solidFill>
                  <a:srgbClr val="252525"/>
                </a:solidFill>
              </a:rPr>
              <a:t>"التدليك مهم حتى لا يتشوه جسدك."</a:t>
            </a:r>
          </a:p>
          <a:p>
            <a:pPr algn="r"/>
            <a:r>
              <a:rPr lang="en-US" sz="4400">
                <a:solidFill>
                  <a:srgbClr val="252525"/>
                </a:solidFill>
              </a:rPr>
              <a:t>مع مرور الأيام، أدركت صدق كلامها، فعندما رأيت بقية زملائي المعتقلين الذين لم يحظوا بهذه العناية، وجدت أن أجسادهم تشوهت بفعل التعذيب والضرب المستمر.</a:t>
            </a:r>
          </a:p>
          <a:p>
            <a:pPr algn="r"/>
            <a:r>
              <a:rPr lang="en-US" sz="4800">
                <a:solidFill>
                  <a:srgbClr val="9933FF"/>
                </a:solidFill>
              </a:rPr>
              <a:t>ثانيا - ما بعد التحقيق الأول والتعذيب يستمر  </a:t>
            </a:r>
            <a:r>
              <a:rPr lang="en-US" sz="4400">
                <a:solidFill>
                  <a:srgbClr val="252525"/>
                </a:solidFill>
              </a:rPr>
              <a:t>:</a:t>
            </a:r>
          </a:p>
          <a:p>
            <a:pPr algn="r"/>
            <a:r>
              <a:rPr lang="en-US" sz="4400">
                <a:solidFill>
                  <a:srgbClr val="252525"/>
                </a:solidFill>
              </a:rPr>
              <a:t>بعد نهاية التحقيق الأول تم تحويلي إلى جهاز أمن آخر</a:t>
            </a:r>
          </a:p>
        </p:txBody>
      </p:sp>
    </p:spTree>
  </p:cSld>
  <p:clrMapOvr>
    <a:masterClrMapping/>
  </p:clrMapOvr>
</p:sld>
</file>

<file path=ppt/slides/slide16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بعد ثلاثة أيام من التحقيق، استدعاني مسؤول الأمن ملاكي تخلى إلى مكتبه، وبدأ بطرح نفس الأسئلة السابقة، لكن إجابتي لم تتغير.</a:t>
            </a:r>
          </a:p>
          <a:p>
            <a:pPr algn="r"/>
            <a:r>
              <a:rPr lang="en-US" sz="4400">
                <a:solidFill>
                  <a:srgbClr val="252525"/>
                </a:solidFill>
              </a:rPr>
              <a:t>ثم قال لي: نحن نقدر نضالك، وأنت من المناضلين الأوائل والقدماء، وأنا كنت كادرًا تحت إمرتك</a:t>
            </a:r>
          </a:p>
          <a:p>
            <a:pPr algn="r"/>
            <a:r>
              <a:rPr lang="en-US" sz="4400">
                <a:solidFill>
                  <a:srgbClr val="252525"/>
                </a:solidFill>
              </a:rPr>
              <a:t>فكان ردي بالتقرايت: "حليب ولدو حيسو."</a:t>
            </a:r>
          </a:p>
          <a:p>
            <a:pPr algn="r"/>
            <a:r>
              <a:rPr lang="en-US" sz="4400">
                <a:solidFill>
                  <a:srgbClr val="252525"/>
                </a:solidFill>
              </a:rPr>
              <a:t>نظر إلي مستغربًا، ثم التفت إلى جعفر محمد نور ليترجم له، فترجمها قائلًا:</a:t>
            </a:r>
          </a:p>
          <a:p>
            <a:pPr algn="r"/>
            <a:r>
              <a:rPr lang="en-US" sz="4400">
                <a:solidFill>
                  <a:srgbClr val="252525"/>
                </a:solidFill>
              </a:rPr>
              <a:t>"يقصد أننا نحن اللبن، وأنتم السمن، والسمن أغلى في قيمته الغذائية </a:t>
            </a:r>
            <a:r>
              <a:rPr lang="en-US" sz="4400">
                <a:solidFill>
                  <a:srgbClr val="252525"/>
                </a:solidFill>
              </a:rPr>
              <a:t> من اللبن، وهو بمثابة الابن لأنه مشتق منه ."</a:t>
            </a:r>
          </a:p>
          <a:p>
            <a:pPr algn="r"/>
            <a:r>
              <a:rPr lang="en-US" sz="4400">
                <a:solidFill>
                  <a:srgbClr val="252525"/>
                </a:solidFill>
              </a:rPr>
              <a:t>بعدها، التفت إلي وقال:</a:t>
            </a:r>
          </a:p>
          <a:p>
            <a:pPr algn="r"/>
            <a:r>
              <a:rPr lang="en-US" sz="4400">
                <a:solidFill>
                  <a:srgbClr val="252525"/>
                </a:solidFill>
              </a:rPr>
              <a:t>لقد انتهى التحقيق معك من ناحيتي، وسوف تُحوَّل إلى جهاز أمن آخر لمزيد من التحقيق.</a:t>
            </a:r>
          </a:p>
          <a:p>
            <a:pPr algn="r"/>
            <a:r>
              <a:rPr lang="en-US" sz="4400">
                <a:solidFill>
                  <a:srgbClr val="252525"/>
                </a:solidFill>
              </a:rPr>
              <a:t>● النقل الى السجن الانفرادي بعد التعذيب الوحشي </a:t>
            </a:r>
          </a:p>
          <a:p>
            <a:pPr algn="r"/>
            <a:r>
              <a:rPr lang="en-US" sz="4400">
                <a:solidFill>
                  <a:srgbClr val="252525"/>
                </a:solidFill>
              </a:rPr>
              <a:t>بعد شهر من التحقيق، تم استدعائي في تمام </a:t>
            </a:r>
          </a:p>
        </p:txBody>
      </p:sp>
    </p:spTree>
  </p:cSld>
  <p:clrMapOvr>
    <a:masterClrMapping/>
  </p:clrMapOvr>
</p:sld>
</file>

<file path=ppt/slides/slide16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الساعة الثانية ليلًا وأخذوني إلى موقع التعذيب، مقيد اليدين والرجلين بدأ اثنان من جهاز الأمن ينهالان علي ضربًا بالهراوات دون رحمة أو رأفة، وبقسوة شديدة، دون أي سؤال أو استفسار استمر التعذيب لمدة أربع ساعات متواصلة دون توقف، حتى بدأت أفقد وعيي وتركيزي. سمعت صوتًا من خلفي يأمرهم بالتوقف قائلًا: "كفى ضربًا وتعذيبًا". بعدها، رفعوني من الأرض ووضعوني على مقعد، ثم جهزوا طوفًا من الجنود وأخذوني إلى مقري النهائي، وهو السجن الانفرادي.</a:t>
            </a:r>
          </a:p>
          <a:p>
            <a:pPr algn="r"/>
            <a:r>
              <a:rPr lang="en-US" sz="4400">
                <a:solidFill>
                  <a:srgbClr val="252525"/>
                </a:solidFill>
              </a:rPr>
              <a:t>في السجن الانفرادي، سمحوا لي بأخذ حمام مرة واحدة في الأسبوع وحلاقة ذقني. وضعوني في زنزانة معزولة تمامًا عن العالم، محرومًا حتى من وسائل الإعلام، فلا أدري ماذا يحدث حولي أو </a:t>
            </a:r>
            <a:r>
              <a:rPr lang="en-US" sz="4400">
                <a:solidFill>
                  <a:srgbClr val="252525"/>
                </a:solidFill>
              </a:rPr>
              <a:t>في</a:t>
            </a:r>
            <a:r>
              <a:rPr lang="en-US" sz="4400">
                <a:solidFill>
                  <a:srgbClr val="252525"/>
                </a:solidFill>
              </a:rPr>
              <a:t> العالم لم يكن لدي أي وسيلة لمواكبة التطورات السياسية أو الاقتصادية أو الاجتماعية، كما لم تكن لدي أي </a:t>
            </a:r>
          </a:p>
        </p:txBody>
      </p:sp>
    </p:spTree>
  </p:cSld>
  <p:clrMapOvr>
    <a:masterClrMapping/>
  </p:clrMapOvr>
</p:sld>
</file>

<file path=ppt/slides/slide16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وسيلة للتسلية.</a:t>
            </a:r>
          </a:p>
          <a:p>
            <a:pPr algn="r"/>
            <a:r>
              <a:rPr lang="en-US" sz="4400">
                <a:solidFill>
                  <a:srgbClr val="252525"/>
                </a:solidFill>
              </a:rPr>
              <a:t>هكذا عشت أربع سنوات (1978 - 1982م) في سجن لا يليق بكرامة وعزة الإنسان.</a:t>
            </a:r>
          </a:p>
          <a:p>
            <a:pPr algn="r"/>
            <a:r>
              <a:rPr lang="en-US" sz="4400">
                <a:solidFill>
                  <a:srgbClr val="9933FF"/>
                </a:solidFill>
              </a:rPr>
              <a:t>ثالثا - لقاء الزملاء الآخرين</a:t>
            </a:r>
            <a:r>
              <a:rPr lang="en-US" sz="4400">
                <a:solidFill>
                  <a:srgbClr val="252525"/>
                </a:solidFill>
              </a:rPr>
              <a:t>:</a:t>
            </a:r>
          </a:p>
          <a:p>
            <a:pPr algn="r"/>
            <a:r>
              <a:rPr lang="en-US" sz="4400">
                <a:solidFill>
                  <a:srgbClr val="252525"/>
                </a:solidFill>
              </a:rPr>
              <a:t>المناضل محمد إسماعيل عبده</a:t>
            </a:r>
          </a:p>
          <a:p>
            <a:pPr algn="r"/>
            <a:r>
              <a:rPr lang="en-US" sz="4400">
                <a:solidFill>
                  <a:srgbClr val="252525"/>
                </a:solidFill>
              </a:rPr>
              <a:t>المناضل حامد صالح تركي</a:t>
            </a:r>
          </a:p>
          <a:p>
            <a:pPr algn="r"/>
            <a:r>
              <a:rPr lang="en-US" sz="4400">
                <a:solidFill>
                  <a:srgbClr val="252525"/>
                </a:solidFill>
              </a:rPr>
              <a:t>المناضل جعفر علي أسد</a:t>
            </a:r>
          </a:p>
          <a:p>
            <a:pPr algn="r"/>
            <a:r>
              <a:rPr lang="en-US" sz="4400">
                <a:solidFill>
                  <a:srgbClr val="252525"/>
                </a:solidFill>
              </a:rPr>
              <a:t>المناضل إبراهيم إدريس محمد آدم</a:t>
            </a:r>
          </a:p>
          <a:p>
            <a:pPr algn="r"/>
            <a:r>
              <a:rPr lang="en-US" sz="4400">
                <a:solidFill>
                  <a:srgbClr val="252525"/>
                </a:solidFill>
              </a:rPr>
              <a:t>المناضل محمد حامد آدم</a:t>
            </a:r>
          </a:p>
          <a:p>
            <a:pPr algn="r"/>
            <a:r>
              <a:rPr lang="en-US" sz="4400">
                <a:solidFill>
                  <a:srgbClr val="252525"/>
                </a:solidFill>
              </a:rPr>
              <a:t>كنت أظن أنني الوحيد الذي تعرض للتعذيب وسوء المعاملة في السجن، لكن عندما التقيت بزملائي الخمسة، الذين حضروا من المرتفعات من سجن عدي خالا، رأيت آثار التعذيب الذي تعرضوا له، والحرب النفسية التي مورست عليهم. لقد ذاقوا أشد صنوف التعذيب، من الضرب بالسياط، والحرق بالنيران في أجسادهم، واقتلاع الأظافر، إلى قلة الطعام والماء والحرمان من النوم. عندما علمت ما </a:t>
            </a:r>
          </a:p>
        </p:txBody>
      </p:sp>
    </p:spTree>
  </p:cSld>
  <p:clrMapOvr>
    <a:masterClrMapping/>
  </p:clrMapOvr>
</p:sld>
</file>

<file path=ppt/slides/slide16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جرى لهم من مصائب وابتلاءات، هانت عليَّ مصيبتي. وبسبب هجوم الجيش الإثيوبي، تم إبعادهم من سجن عدي خالا.</a:t>
            </a:r>
          </a:p>
          <a:p>
            <a:pPr algn="r"/>
            <a:r>
              <a:rPr lang="en-US" sz="4400">
                <a:solidFill>
                  <a:srgbClr val="252525"/>
                </a:solidFill>
              </a:rPr>
              <a:t>وبعدها جاء إلينا ستة من جماعة فالول، وهكذا أصبحنا ستة مسلمين وستة مسيحيين.</a:t>
            </a:r>
          </a:p>
          <a:p>
            <a:pPr algn="r"/>
            <a:r>
              <a:rPr lang="en-US" sz="4400">
                <a:solidFill>
                  <a:srgbClr val="252525"/>
                </a:solidFill>
              </a:rPr>
              <a:t>والذي أحب أن أسجله للتاريخ وأجزم به دون شك هو أن هناك كان أكثر من صراع داخل حزب العمل، فرغم تشدقهم بالتقدمية وتغطّيهم بجلباب الاشتراكية، إلا أن الحقيقة كانت عكس ما يحملون من فكر وما يرددون من شعارات  وإليك، عزيزي القارئ، هذه الأدلة.</a:t>
            </a:r>
          </a:p>
          <a:p>
            <a:pPr algn="r"/>
            <a:r>
              <a:rPr lang="en-US" sz="4400">
                <a:solidFill>
                  <a:srgbClr val="252525"/>
                </a:solidFill>
              </a:rPr>
              <a:t>1. قيادة فالول: كان عداؤها وتآمرها على القيادة واضحًا وثابتًا للعيان دون جدل، إذ كانت تمتلك قواعد داخل اجلوحدات العسكرية تثير القلاقل، وتتمرد، وتخالف توجيهات القيادة. وخير دليل على ذلك هو اغتيالهم للعضو القيادي عبدالقادر رمضان.</a:t>
            </a:r>
          </a:p>
          <a:p>
            <a:pPr algn="r"/>
            <a:r>
              <a:rPr lang="en-US" sz="4400">
                <a:solidFill>
                  <a:srgbClr val="252525"/>
                </a:solidFill>
              </a:rPr>
              <a:t>2. قيادة الاتجاه الإسلامي (مجموعة القرآن </a:t>
            </a:r>
          </a:p>
        </p:txBody>
      </p:sp>
    </p:spTree>
  </p:cSld>
  <p:clrMapOvr>
    <a:masterClrMapping/>
  </p:clrMapOvr>
</p:sld>
</file>

<file path=ppt/slides/slide16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الكريم): لم تكن سوى وهمٍ اختلقته قيادة حزب العمل ونفّذه جهاز الأمن لصناعة أزمة وهمية داخل التنظيم، بهدف استهداف القيادة والكادر المتقدم من المسلمين الذين كانوا يمارسون شعائرهم الدينية، وهي الممارسات التي كان الحزب يصفها بالرجعية.</a:t>
            </a:r>
          </a:p>
          <a:p>
            <a:pPr algn="r"/>
            <a:r>
              <a:rPr lang="en-US" sz="4400">
                <a:solidFill>
                  <a:srgbClr val="252525"/>
                </a:solidFill>
              </a:rPr>
              <a:t>هكذا فبرك حزب العمل التهم، ليبعث برسالة مفادها: أنتم المسلمون كذلك تتآمرون على قيادة الجبهة  وبهذا المنطق، إذا تم إعدام ستة من فالول، فلا بد من إعدام ستة من المسلمين أيضًا! هكذا ببساطة، وكما خططت له قيادة حزب العمل.</a:t>
            </a:r>
          </a:p>
          <a:p>
            <a:pPr algn="r"/>
            <a:r>
              <a:rPr lang="en-US" sz="4800">
                <a:solidFill>
                  <a:srgbClr val="9933FF"/>
                </a:solidFill>
              </a:rPr>
              <a:t>رابعا - شهادتي للتاريخ </a:t>
            </a:r>
            <a:r>
              <a:rPr lang="en-US" sz="4400">
                <a:solidFill>
                  <a:srgbClr val="252525"/>
                </a:solidFill>
              </a:rPr>
              <a:t>:</a:t>
            </a:r>
          </a:p>
          <a:p>
            <a:pPr algn="r"/>
            <a:r>
              <a:rPr lang="en-US" sz="4400">
                <a:solidFill>
                  <a:srgbClr val="252525"/>
                </a:solidFill>
              </a:rPr>
              <a:t>هنا أسجل شهادتي للتاريخ: أنا، محمد عثمان إزاز، كان اتجاهي التنظيمي جبهويًا فقط، ولم أكن أنتمي إلى أي اتجاه سياسي آخر. وكذلك الإخوة الخمسة:</a:t>
            </a:r>
          </a:p>
          <a:p>
            <a:pPr algn="r"/>
            <a:r>
              <a:rPr lang="en-US" sz="4400">
                <a:solidFill>
                  <a:srgbClr val="252525"/>
                </a:solidFill>
              </a:rPr>
              <a:t>●محمد إسماعيل عبده</a:t>
            </a:r>
          </a:p>
        </p:txBody>
      </p:sp>
    </p:spTree>
  </p:cSld>
  <p:clrMapOvr>
    <a:masterClrMapping/>
  </p:clrMapOvr>
</p:sld>
</file>

<file path=ppt/slides/slide16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●حامد صالح تركي</a:t>
            </a:r>
          </a:p>
          <a:p>
            <a:pPr algn="r"/>
            <a:r>
              <a:rPr lang="en-US" sz="4400">
                <a:solidFill>
                  <a:srgbClr val="252525"/>
                </a:solidFill>
              </a:rPr>
              <a:t>●محمد حامد آدم </a:t>
            </a:r>
          </a:p>
          <a:p>
            <a:pPr algn="r"/>
            <a:r>
              <a:rPr lang="en-US" sz="4400">
                <a:solidFill>
                  <a:srgbClr val="252525"/>
                </a:solidFill>
              </a:rPr>
              <a:t>●إبراهيم إدريس محمد آدم</a:t>
            </a:r>
          </a:p>
          <a:p>
            <a:pPr algn="r"/>
            <a:r>
              <a:rPr lang="en-US" sz="4400">
                <a:solidFill>
                  <a:srgbClr val="252525"/>
                </a:solidFill>
              </a:rPr>
              <a:t>لم يكونوا جزءًا من أي تيار سياسي أو إسلامي منظم. كنت على يقين تام بأنهم مناضلون أكفاء ومخلصون لوطنهم وجبهة التحرير الإرترية، شرفاء في مسيرتهم النضالية، ولم يكن التآمر أو الانقلاب من سلوكهم أبدًا.</a:t>
            </a:r>
          </a:p>
          <a:p>
            <a:pPr algn="r"/>
            <a:r>
              <a:rPr lang="en-US" sz="4400">
                <a:solidFill>
                  <a:srgbClr val="252525"/>
                </a:solidFill>
              </a:rPr>
              <a:t>لكنني أؤمن جازمًا أن ما حدث كان لعبة راح ضحيتها الأبرياء فقط لأنهم مسلمون يمارسون شعائرهم الدينية التعبدية.</a:t>
            </a:r>
          </a:p>
          <a:p>
            <a:pPr algn="r"/>
            <a:r>
              <a:rPr lang="en-US" sz="4400">
                <a:solidFill>
                  <a:srgbClr val="252525"/>
                </a:solidFill>
              </a:rPr>
              <a:t>أما المناضل جعفر علي أسد، فقد حاول تقديم ورقة باسم حزب البعث العربي الاشتراكي خلال المؤتمر الثاني، بهدف إتاحة الفرصة لتياره السياسي كما أُتيحت لحزب العمل الماركسي، بحيث يكون هناك تنافس سياسي واضح وشريف داخل الجبهة ولكن سكرتارية المؤتمر رفضت منحه الفرصة، وتجاهلت طلبه </a:t>
            </a:r>
          </a:p>
        </p:txBody>
      </p:sp>
    </p:spTree>
  </p:cSld>
  <p:clrMapOvr>
    <a:masterClrMapping/>
  </p:clrMapOvr>
</p:sld>
</file>

<file path=ppt/slides/slide16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بشكل واضح، رغم أن توجهه كان معروفًا ومعلنًا. لم يتأمر على القيادة ولا على جبهة ولم يؤسس حزب سري.</a:t>
            </a:r>
          </a:p>
          <a:p>
            <a:pPr algn="r"/>
            <a:r>
              <a:rPr lang="en-US" sz="4400">
                <a:solidFill>
                  <a:srgbClr val="252525"/>
                </a:solidFill>
              </a:rPr>
              <a:t>وعند الله تجتمع الخصوم.</a:t>
            </a:r>
          </a:p>
          <a:p>
            <a:pPr algn="r"/>
            <a:r>
              <a:rPr lang="en-US" sz="5000"/>
              <a:t>  </a:t>
            </a:r>
          </a:p>
          <a:p>
            <a:pPr algn="r"/>
            <a:r>
              <a:rPr lang="en-US" sz="4400">
                <a:solidFill>
                  <a:srgbClr val="9933FF"/>
                </a:solidFill>
              </a:rPr>
              <a:t> تلخيص الفصل التاسع عشر</a:t>
            </a:r>
            <a:r>
              <a:rPr lang="en-US" sz="4400">
                <a:solidFill>
                  <a:srgbClr val="252525"/>
                </a:solidFill>
              </a:rPr>
              <a:t>  </a:t>
            </a:r>
          </a:p>
          <a:p>
            <a:pPr algn="r"/>
            <a:r>
              <a:rPr lang="en-US" sz="5000"/>
              <a:t>  </a:t>
            </a:r>
          </a:p>
          <a:p>
            <a:pPr algn="r"/>
            <a:r>
              <a:rPr lang="en-US" sz="4400">
                <a:solidFill>
                  <a:srgbClr val="252525"/>
                </a:solidFill>
              </a:rPr>
              <a:t> محكمة حزب العمل المتخلفة والظالمة تصدر حكمًا ضد المتهمين بالانتماء إلى مجموعة "القرآن الكريم" الوهمية، لكنها تعجز عن إصدار قرار أو حكم ضد جماعة الفالول.</a:t>
            </a:r>
          </a:p>
          <a:p>
            <a:pPr algn="r"/>
            <a:r>
              <a:rPr lang="en-US" sz="5000"/>
              <a:t>  </a:t>
            </a:r>
          </a:p>
          <a:p>
            <a:pPr algn="r"/>
            <a:r>
              <a:rPr lang="en-US" sz="4400">
                <a:solidFill>
                  <a:srgbClr val="252525"/>
                </a:solidFill>
              </a:rPr>
              <a:t>[ تم تهريب مجموعة الفالول الستة من السجن بعدما تم إعطاؤنا نحن الستة حبوب مخدرة، في خطوة تعكس تواطؤ بعض من  القيادة وانحيازها.]</a:t>
            </a:r>
          </a:p>
          <a:p>
            <a:pPr algn="r"/>
            <a:r>
              <a:rPr lang="en-US" sz="4400">
                <a:solidFill>
                  <a:srgbClr val="252525"/>
                </a:solidFill>
              </a:rPr>
              <a:t>يأتي الحديث الملخص في محاور أربعة:</a:t>
            </a:r>
          </a:p>
          <a:p>
            <a:pPr algn="r"/>
            <a:r>
              <a:rPr lang="en-US" sz="4400">
                <a:solidFill>
                  <a:srgbClr val="252525"/>
                </a:solidFill>
              </a:rPr>
              <a:t>1. أربع سنوات من السجن، ومصيرنا تتلاعب </a:t>
            </a:r>
          </a:p>
        </p:txBody>
      </p:sp>
    </p:spTree>
  </p:cSld>
  <p:clrMapOvr>
    <a:masterClrMapping/>
  </p:clrMapOvr>
</p:sld>
</file>

<file path=ppt/slides/slide16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به أجنحة حزب العمل المتصارعة والمتناقضة.</a:t>
            </a:r>
          </a:p>
          <a:p>
            <a:pPr algn="r"/>
            <a:r>
              <a:rPr lang="en-US" sz="4400">
                <a:solidFill>
                  <a:srgbClr val="252525"/>
                </a:solidFill>
              </a:rPr>
              <a:t>2 . تشكيل محكمة هزلية بوجود قاضٍ خصم، وذلك بقيادة إبراهيم قدم.</a:t>
            </a:r>
          </a:p>
          <a:p>
            <a:pPr algn="r"/>
            <a:r>
              <a:rPr lang="en-US" sz="4400">
                <a:solidFill>
                  <a:srgbClr val="252525"/>
                </a:solidFill>
              </a:rPr>
              <a:t>3 . تهريب مجموعة الفالول الستة من السجن بعدما تم إعطاؤنا نحن الستة حبوب مخدرة.</a:t>
            </a:r>
          </a:p>
          <a:p>
            <a:pPr algn="r"/>
            <a:r>
              <a:rPr lang="en-US" sz="4400">
                <a:solidFill>
                  <a:srgbClr val="252525"/>
                </a:solidFill>
              </a:rPr>
              <a:t>4 .الظلم لا يدوم، ومصير الظالمين إلى زوال مهما طال الزمن.</a:t>
            </a:r>
          </a:p>
          <a:p>
            <a:pPr algn="r"/>
            <a:r>
              <a:rPr lang="en-US" sz="4400">
                <a:solidFill>
                  <a:srgbClr val="9933FF"/>
                </a:solidFill>
              </a:rPr>
              <a:t>■  أربع سنوات من السجن، ومصيرنا تتلاعب به أجنحة حزب العمل المتصارعة والمتناقضة</a:t>
            </a:r>
          </a:p>
          <a:p>
            <a:pPr algn="r"/>
            <a:r>
              <a:rPr lang="en-US" sz="4400">
                <a:solidFill>
                  <a:srgbClr val="252525"/>
                </a:solidFill>
              </a:rPr>
              <a:t>أربع سنوات من السجن من عام 1978م إلى عام 1982م، والقيادة لم تصل إلى وفاق بشأننا نتيجة للخلافات والصراعات. كل مرة يتخذون قرارًا ثم لا يتفقون على تنفيذه خوفًا على جماعة الفالول.</a:t>
            </a:r>
          </a:p>
          <a:p>
            <a:pPr algn="r"/>
            <a:r>
              <a:rPr lang="en-US" sz="4400">
                <a:solidFill>
                  <a:srgbClr val="252525"/>
                </a:solidFill>
              </a:rPr>
              <a:t>أما نحن الستة، فكانت دماؤنا مهدورة بسبب عدم مسؤولية القيادة وجديتها في تناول أمر خطير يتعلق بأرواح مناضلين، منهم:</a:t>
            </a:r>
          </a:p>
          <a:p>
            <a:pPr algn="r"/>
            <a:r>
              <a:rPr lang="en-US" sz="4400">
                <a:solidFill>
                  <a:srgbClr val="252525"/>
                </a:solidFill>
              </a:rPr>
              <a:t>●أعضاء المجلس الثوري: </a:t>
            </a:r>
          </a:p>
        </p:txBody>
      </p:sp>
    </p:spTree>
  </p:cSld>
  <p:clrMapOvr>
    <a:masterClrMapping/>
  </p:clrMapOvr>
</p:sld>
</file>

<file path=ppt/slides/slide16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 محمد إسماعيل عبده </a:t>
            </a:r>
          </a:p>
          <a:p>
            <a:pPr algn="r"/>
            <a:r>
              <a:rPr lang="en-US" sz="4400">
                <a:solidFill>
                  <a:srgbClr val="252525"/>
                </a:solidFill>
              </a:rPr>
              <a:t>- إبراهيم إدريس محمد آدم</a:t>
            </a:r>
          </a:p>
          <a:p>
            <a:pPr algn="r"/>
            <a:r>
              <a:rPr lang="en-US" sz="4400">
                <a:solidFill>
                  <a:srgbClr val="252525"/>
                </a:solidFill>
              </a:rPr>
              <a:t>●عضو المحكمة العليا: حامد صالح تركي</a:t>
            </a:r>
          </a:p>
          <a:p>
            <a:pPr algn="r"/>
            <a:r>
              <a:rPr lang="en-US" sz="4400">
                <a:solidFill>
                  <a:srgbClr val="252525"/>
                </a:solidFill>
              </a:rPr>
              <a:t>●وشخصي الضعيف، من المناضلين القدماء وقائد عسكري قمت بعدة هروب ضد العدو الإثيوبي وعمليات فدائية داخل المدن</a:t>
            </a:r>
          </a:p>
          <a:p>
            <a:pPr algn="r"/>
            <a:r>
              <a:rPr lang="en-US" sz="4400">
                <a:solidFill>
                  <a:srgbClr val="252525"/>
                </a:solidFill>
              </a:rPr>
              <a:t>كان مصيرنا يتلاعب به أجنحة حزب العمل المتصارعة، ومرتبطًا بقضايا وحسابات سياسية لا ناقة لنا فيها ولا جمل، مما يعكس همجية وتخلف قيادة جبهة التحرير الإريترية وصراعاتها، كما توضح قراراتها المتقلبة التي تبين التراضي بين الأطراف على حساب أرواحنا.</a:t>
            </a:r>
          </a:p>
          <a:p>
            <a:pPr algn="r"/>
            <a:r>
              <a:rPr lang="en-US" sz="4400">
                <a:solidFill>
                  <a:srgbClr val="252525"/>
                </a:solidFill>
              </a:rPr>
              <a:t>ونتيجةً للارتباك الذي كانت تعيشه القيادة، صدر اقتراحان بحقنا:</a:t>
            </a:r>
          </a:p>
          <a:p>
            <a:pPr algn="r"/>
            <a:r>
              <a:rPr lang="en-US" sz="4400">
                <a:solidFill>
                  <a:srgbClr val="252525"/>
                </a:solidFill>
              </a:rPr>
              <a:t>1. الاقتراح الأول: إصدار قرار بقتل المجموعة كاملة، أي ستة من المسلمين وستة من المسيحيين.</a:t>
            </a:r>
          </a:p>
        </p:txBody>
      </p:sp>
    </p:spTree>
  </p:cSld>
  <p:clrMapOvr>
    <a:masterClrMapping/>
  </p:clrMapOvr>
</p:sld>
</file>

<file path=ppt/slides/slide1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الإسلامية في مدن وقرى إرتريا.</a:t>
            </a:r>
          </a:p>
          <a:p>
            <a:pPr algn="r"/>
            <a:r>
              <a:rPr lang="en-US" sz="4400">
                <a:solidFill>
                  <a:srgbClr val="252525"/>
                </a:solidFill>
              </a:rPr>
              <a:t>● مدارس التنظيمات الإرترية: وعلى رأسها جهاز التعليم الإرتري الذي أسسه المناضل عثمان صالح سبي وأخوه محمود سبي، الذي كان منتشرًا في المدن السودانية ومناطق اللاجئين، كما وفر منحًا دراسية في الدول العربية.</a:t>
            </a:r>
          </a:p>
          <a:p>
            <a:pPr algn="r"/>
            <a:r>
              <a:rPr lang="en-US" sz="4400">
                <a:solidFill>
                  <a:srgbClr val="252525"/>
                </a:solidFill>
              </a:rPr>
              <a:t>■ دور اتحاد الطلاب في مصر في تأسيس الثورة وتأسيس لجنة مركزية نواة لجبهة التحرير الأرترية</a:t>
            </a:r>
          </a:p>
          <a:p>
            <a:pPr algn="r"/>
            <a:r>
              <a:rPr lang="en-US" sz="4400">
                <a:solidFill>
                  <a:srgbClr val="252525"/>
                </a:solidFill>
              </a:rPr>
              <a:t>●  تأسيس الاتحاد العام لطلبة إرتريا في القاهرة </a:t>
            </a:r>
          </a:p>
          <a:p>
            <a:pPr algn="r"/>
            <a:r>
              <a:rPr lang="en-US" sz="4400">
                <a:solidFill>
                  <a:srgbClr val="252525"/>
                </a:solidFill>
              </a:rPr>
              <a:t>يقول الكاتب : إن مصر قد احتضنت في الخمسينات أعدادًا كثيرة من الطلاب الإرتريين الوافدين إليها طلبًا للعلم، بعدما ضاقت بهم الحياة في بلادهم، وتزايدت أعدادهم عامًا بعد عام نتيجة للسياسات الإقصائية التي أبعدت اللغة العربية من واقع الحياة التعليمية في </a:t>
            </a:r>
          </a:p>
        </p:txBody>
      </p:sp>
    </p:spTree>
  </p:cSld>
  <p:clrMapOvr>
    <a:masterClrMapping/>
  </p:clrMapOvr>
</p:sld>
</file>

<file path=ppt/slides/slide17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2. الاقتراح الثاني: إصدار قرار بقتل أربعة أشخاص فقط، اثنين من المسلمين واثنين من المسيحيين.</a:t>
            </a:r>
          </a:p>
          <a:p>
            <a:pPr algn="r"/>
            <a:r>
              <a:rPr lang="en-US" sz="4400">
                <a:solidFill>
                  <a:srgbClr val="252525"/>
                </a:solidFill>
              </a:rPr>
              <a:t>ولم تتفق القيادة على أي من القرارين، مما يعكس حالة الخلاف العميق بينها.</a:t>
            </a:r>
          </a:p>
          <a:p>
            <a:pPr algn="r"/>
            <a:r>
              <a:rPr lang="en-US" sz="4400">
                <a:solidFill>
                  <a:srgbClr val="252525"/>
                </a:solidFill>
              </a:rPr>
              <a:t>■ تشكيل محكمة هزلية بقيادة إبراهيم قدم </a:t>
            </a:r>
          </a:p>
          <a:p>
            <a:pPr algn="r"/>
            <a:r>
              <a:rPr lang="en-US" sz="4400">
                <a:solidFill>
                  <a:srgbClr val="252525"/>
                </a:solidFill>
              </a:rPr>
              <a:t>بعدما اشتد الخلاف داخل القيادة بشأن إعدامنا، قررت تشكيل محكمة خاصة برئاسة إبراهيم قدم، و كانت محكمة هزلية تفتقر إلى الاستقلالية والعدالة.</a:t>
            </a:r>
          </a:p>
          <a:p>
            <a:pPr algn="r"/>
            <a:r>
              <a:rPr lang="en-US" sz="4400">
                <a:solidFill>
                  <a:srgbClr val="252525"/>
                </a:solidFill>
              </a:rPr>
              <a:t>وجهة نظري في القاضي إبراهيم قدم</a:t>
            </a:r>
          </a:p>
          <a:p>
            <a:pPr algn="r"/>
            <a:r>
              <a:rPr lang="en-US" sz="4400">
                <a:solidFill>
                  <a:srgbClr val="252525"/>
                </a:solidFill>
              </a:rPr>
              <a:t>●لم يكن شخصية حيادية، فهو أحد قيادات حزب العمل وليس قاضيًا مستقلاً.</a:t>
            </a:r>
          </a:p>
          <a:p>
            <a:pPr algn="r"/>
            <a:r>
              <a:rPr lang="en-US" sz="4400">
                <a:solidFill>
                  <a:srgbClr val="252525"/>
                </a:solidFill>
              </a:rPr>
              <a:t>●كُلّف من الحزب رسميًا لإدارة المحكمة، مما أفقدها النزاهة. </a:t>
            </a:r>
          </a:p>
          <a:p>
            <a:pPr algn="r"/>
            <a:r>
              <a:rPr lang="en-US" sz="4400">
                <a:solidFill>
                  <a:srgbClr val="252525"/>
                </a:solidFill>
              </a:rPr>
              <a:t>●كان ضعيف الشخصية، ويُعتبر من الحمائم التي تحركها الصقور وتأتمر بأوامرها، مما يجعله غير صالح لمنصب القاضي.</a:t>
            </a:r>
          </a:p>
        </p:txBody>
      </p:sp>
    </p:spTree>
  </p:cSld>
  <p:clrMapOvr>
    <a:masterClrMapping/>
  </p:clrMapOvr>
</p:sld>
</file>

<file path=ppt/slides/slide17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قرارات المحكمة الهزلية</a:t>
            </a:r>
          </a:p>
          <a:p>
            <a:pPr algn="r"/>
            <a:r>
              <a:rPr lang="en-US" sz="4400">
                <a:solidFill>
                  <a:srgbClr val="252525"/>
                </a:solidFill>
              </a:rPr>
              <a:t>●جعفر علي أسد: 9 سنوات</a:t>
            </a:r>
          </a:p>
          <a:p>
            <a:pPr algn="r"/>
            <a:r>
              <a:rPr lang="en-US" sz="4400">
                <a:solidFill>
                  <a:srgbClr val="252525"/>
                </a:solidFill>
              </a:rPr>
              <a:t>●حامد صالح تركي: 7 سنوات</a:t>
            </a:r>
          </a:p>
          <a:p>
            <a:pPr algn="r"/>
            <a:r>
              <a:rPr lang="en-US" sz="4400">
                <a:solidFill>
                  <a:srgbClr val="252525"/>
                </a:solidFill>
              </a:rPr>
              <a:t>●محمد عثمان أزاز (المؤلف): 4 سنوات</a:t>
            </a:r>
          </a:p>
          <a:p>
            <a:pPr algn="r"/>
            <a:r>
              <a:rPr lang="en-US" sz="4400">
                <a:solidFill>
                  <a:srgbClr val="252525"/>
                </a:solidFill>
              </a:rPr>
              <a:t>●حامد آدم: 3 سنوات</a:t>
            </a:r>
          </a:p>
          <a:p>
            <a:pPr algn="r"/>
            <a:r>
              <a:rPr lang="en-US" sz="4400">
                <a:solidFill>
                  <a:srgbClr val="9933FF"/>
                </a:solidFill>
              </a:rPr>
              <a:t>وضع بقية المعتقلين</a:t>
            </a:r>
          </a:p>
          <a:p>
            <a:pPr algn="r"/>
            <a:r>
              <a:rPr lang="en-US" sz="4400">
                <a:solidFill>
                  <a:srgbClr val="252525"/>
                </a:solidFill>
              </a:rPr>
              <a:t>●محمد إسماعيل عبده وإدريس محمد آدم وهما من أعضاء المجلس الثوري</a:t>
            </a:r>
          </a:p>
          <a:p>
            <a:pPr algn="r"/>
            <a:r>
              <a:rPr lang="en-US" sz="4400">
                <a:solidFill>
                  <a:srgbClr val="252525"/>
                </a:solidFill>
              </a:rPr>
              <a:t>ظل وضعهم  معلقًا.</a:t>
            </a:r>
          </a:p>
          <a:p>
            <a:pPr algn="r"/>
            <a:r>
              <a:rPr lang="en-US" sz="4400">
                <a:solidFill>
                  <a:srgbClr val="9933FF"/>
                </a:solidFill>
              </a:rPr>
              <a:t>إطلاق سراح </a:t>
            </a:r>
            <a:r>
              <a:rPr lang="en-US" sz="4400">
                <a:solidFill>
                  <a:srgbClr val="252525"/>
                </a:solidFill>
              </a:rPr>
              <a:t> : </a:t>
            </a:r>
          </a:p>
          <a:p>
            <a:pPr algn="r"/>
            <a:r>
              <a:rPr lang="en-US" sz="4400">
                <a:solidFill>
                  <a:srgbClr val="252525"/>
                </a:solidFill>
              </a:rPr>
              <a:t>تم إطلاق سراح كل من المناضلين المعتقلين:  سليمان موسى حاج وعبده إدريس</a:t>
            </a:r>
          </a:p>
          <a:p>
            <a:pPr algn="r"/>
            <a:r>
              <a:rPr lang="en-US" sz="4400">
                <a:solidFill>
                  <a:srgbClr val="252525"/>
                </a:solidFill>
              </a:rPr>
              <a:t>تم إطلاق سراحهما من سجن  مندفرة قبل تشكيل المحكمة.</a:t>
            </a:r>
          </a:p>
          <a:p>
            <a:pPr algn="r"/>
            <a:r>
              <a:rPr lang="en-US" sz="4400">
                <a:solidFill>
                  <a:srgbClr val="9933FF"/>
                </a:solidFill>
              </a:rPr>
              <a:t>  إطلاق سراح  جميع الأسرى من غيرنا </a:t>
            </a:r>
            <a:r>
              <a:rPr lang="en-US" sz="4400">
                <a:solidFill>
                  <a:srgbClr val="252525"/>
                </a:solidFill>
              </a:rPr>
              <a:t>:</a:t>
            </a:r>
          </a:p>
          <a:p>
            <a:pPr algn="r"/>
            <a:r>
              <a:rPr lang="en-US" sz="4400">
                <a:solidFill>
                  <a:srgbClr val="252525"/>
                </a:solidFill>
              </a:rPr>
              <a:t> لم يصدر ضد الفالول أي قرار، بسبب حسابات وصراعات القيادة.</a:t>
            </a:r>
          </a:p>
          <a:p>
            <a:pPr algn="r"/>
            <a:r>
              <a:rPr lang="en-US" sz="4400">
                <a:solidFill>
                  <a:srgbClr val="252525"/>
                </a:solidFill>
              </a:rPr>
              <a:t>و عندما دخلت الجبهة إلى السودان، أفرجت </a:t>
            </a:r>
          </a:p>
        </p:txBody>
      </p:sp>
    </p:spTree>
  </p:cSld>
  <p:clrMapOvr>
    <a:masterClrMapping/>
  </p:clrMapOvr>
</p:sld>
</file>

<file path=ppt/slides/slide17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عن جميع المساجين بمختلف أصنافهم وتوجهاتهم السياسية، حيث تم الإفراج عن جميع :</a:t>
            </a:r>
          </a:p>
          <a:p>
            <a:pPr algn="r"/>
            <a:r>
              <a:rPr lang="en-US" sz="4400">
                <a:solidFill>
                  <a:srgbClr val="252525"/>
                </a:solidFill>
              </a:rPr>
              <a:t>-  أسرى العدو الإثيوبي.</a:t>
            </a:r>
          </a:p>
          <a:p>
            <a:pPr algn="r"/>
            <a:r>
              <a:rPr lang="en-US" sz="4400">
                <a:solidFill>
                  <a:srgbClr val="252525"/>
                </a:solidFill>
              </a:rPr>
              <a:t>- أسرى الجبهة الشعبية.</a:t>
            </a:r>
          </a:p>
          <a:p>
            <a:pPr algn="r"/>
            <a:r>
              <a:rPr lang="en-US" sz="4400">
                <a:solidFill>
                  <a:srgbClr val="252525"/>
                </a:solidFill>
              </a:rPr>
              <a:t>-  أسرى قوات التحرير الشعبية.</a:t>
            </a:r>
          </a:p>
          <a:p>
            <a:pPr algn="r"/>
            <a:r>
              <a:rPr lang="en-US" sz="4400">
                <a:solidFill>
                  <a:srgbClr val="252525"/>
                </a:solidFill>
              </a:rPr>
              <a:t>-  مرتكبي جرائم القتل.</a:t>
            </a:r>
          </a:p>
          <a:p>
            <a:pPr algn="r"/>
            <a:r>
              <a:rPr lang="en-US" sz="4400">
                <a:solidFill>
                  <a:srgbClr val="252525"/>
                </a:solidFill>
              </a:rPr>
              <a:t>أما نحن، فلم يتم الإفراج عنا</a:t>
            </a:r>
          </a:p>
          <a:p>
            <a:pPr algn="r"/>
            <a:r>
              <a:rPr lang="en-US" sz="4400">
                <a:solidFill>
                  <a:srgbClr val="252525"/>
                </a:solidFill>
              </a:rPr>
              <a:t>بقينا في الانتظار مع فصيلة الحراسة، بينما تم تهريب جماعة الفالول من السجن، بعدما تم إعطاؤنا حبوبًا مخدرة من قبل ممرض الفصيلة بحجة أنها علاج للملاريا  كنا في حالة غيبوبة حتى لا نتمكن من مراقبة عملية التهريب، ولم نعلم بهروبهم إلا بعد زوال تأثير المخدر واكتشاف غيابهم.</a:t>
            </a:r>
          </a:p>
          <a:p>
            <a:pPr algn="r"/>
            <a:r>
              <a:rPr lang="en-US" sz="4400">
                <a:solidFill>
                  <a:srgbClr val="252525"/>
                </a:solidFill>
              </a:rPr>
              <a:t>السؤال الذي يطرح نفسه</a:t>
            </a:r>
          </a:p>
          <a:p>
            <a:pPr algn="r"/>
            <a:r>
              <a:rPr lang="en-US" sz="4400">
                <a:solidFill>
                  <a:srgbClr val="252525"/>
                </a:solidFill>
              </a:rPr>
              <a:t>لماذا أطلقت قيادة الجبهة جميع أصناف المساجين، حتى أسرى العدو ومرتكبي الجرائم، </a:t>
            </a:r>
          </a:p>
        </p:txBody>
      </p:sp>
    </p:spTree>
  </p:cSld>
  <p:clrMapOvr>
    <a:masterClrMapping/>
  </p:clrMapOvr>
</p:sld>
</file>

<file path=ppt/slides/slide17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بينما أبقتنا نحن في السجن؟</a:t>
            </a:r>
          </a:p>
          <a:p>
            <a:pPr algn="r"/>
            <a:r>
              <a:rPr lang="en-US" sz="4400">
                <a:solidFill>
                  <a:srgbClr val="252525"/>
                </a:solidFill>
              </a:rPr>
              <a:t>إضافةً إلى ذلك، كان هروب جماعة الفلول بفعل فاعل، مما يعكس تواطؤ القيادة وانحيازها.</a:t>
            </a:r>
          </a:p>
          <a:p>
            <a:pPr algn="r"/>
            <a:r>
              <a:rPr lang="en-US" sz="4400">
                <a:solidFill>
                  <a:srgbClr val="9933FF"/>
                </a:solidFill>
              </a:rPr>
              <a:t>●قرار الإعدام كان متوقعًا</a:t>
            </a:r>
          </a:p>
          <a:p>
            <a:pPr algn="r"/>
            <a:r>
              <a:rPr lang="en-US" sz="4400">
                <a:solidFill>
                  <a:srgbClr val="252525"/>
                </a:solidFill>
              </a:rPr>
              <a:t>من خلال تصرفات حزب العمل، كان قرار إعدامنا متوقعًا، ولكن الموت والحياة بيد الله، وليس للإنسان فيهما أي خيار.</a:t>
            </a:r>
          </a:p>
          <a:p>
            <a:pPr algn="r"/>
            <a:r>
              <a:rPr lang="en-US" sz="4400">
                <a:solidFill>
                  <a:srgbClr val="9933FF"/>
                </a:solidFill>
              </a:rPr>
              <a:t>●الهروب من السجن</a:t>
            </a:r>
          </a:p>
          <a:p>
            <a:pPr algn="r"/>
            <a:r>
              <a:rPr lang="en-US" sz="4400">
                <a:solidFill>
                  <a:srgbClr val="252525"/>
                </a:solidFill>
              </a:rPr>
              <a:t>بعدما تأكدنا من غياب السجانين من حولنا، كان الطريق سالكًا، فتمكّنا من الهروب إلى مدينة كسلا. وبهذا انتهى عهد الظلم والاستبداد لتنظيم الجبهة، بطريقة مأساوية، لكنها كانت بداية جديدة لنا.</a:t>
            </a:r>
          </a:p>
          <a:p>
            <a:pPr algn="r"/>
            <a:r>
              <a:rPr lang="en-US" sz="4400">
                <a:solidFill>
                  <a:srgbClr val="9933FF"/>
                </a:solidFill>
              </a:rPr>
              <a:t>●لقاء الأهل بعد سنوات العذاب</a:t>
            </a:r>
          </a:p>
          <a:p>
            <a:pPr algn="r"/>
            <a:r>
              <a:rPr lang="en-US" sz="4400">
                <a:solidFill>
                  <a:srgbClr val="252525"/>
                </a:solidFill>
              </a:rPr>
              <a:t>بعد سجن طويل وعذاب أليم امتد أربع سنوات، التقينا بأهلينا، بفضل الله عز وجل ورحمته، نحمده ونشكره على نجاتنا.</a:t>
            </a:r>
          </a:p>
          <a:p>
            <a:pPr algn="r"/>
            <a:r>
              <a:rPr lang="en-US" sz="4400">
                <a:solidFill>
                  <a:srgbClr val="252525"/>
                </a:solidFill>
              </a:rPr>
              <a:t> "ويمكرون ويمكر الله، والله خير الماكرين" – </a:t>
            </a:r>
          </a:p>
        </p:txBody>
      </p:sp>
    </p:spTree>
  </p:cSld>
  <p:clrMapOvr>
    <a:masterClrMapping/>
  </p:clrMapOvr>
</p:sld>
</file>

<file path=ppt/slides/slide17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صدق الله العظيم.</a:t>
            </a:r>
          </a:p>
          <a:p>
            <a:pPr algn="r"/>
            <a:r>
              <a:rPr lang="en-US" sz="5000"/>
              <a:t>  </a:t>
            </a:r>
          </a:p>
          <a:p>
            <a:pPr algn="r"/>
            <a:r>
              <a:rPr lang="en-US" sz="4400">
                <a:solidFill>
                  <a:srgbClr val="9933FF"/>
                </a:solidFill>
              </a:rPr>
              <a:t>تلخيص الفصل العشرون</a:t>
            </a:r>
            <a:r>
              <a:rPr lang="en-US" sz="4400">
                <a:solidFill>
                  <a:srgbClr val="252525"/>
                </a:solidFill>
              </a:rPr>
              <a:t>  :</a:t>
            </a:r>
          </a:p>
          <a:p>
            <a:pPr algn="r"/>
            <a:r>
              <a:rPr lang="en-US" sz="4400">
                <a:solidFill>
                  <a:srgbClr val="9933FF"/>
                </a:solidFill>
              </a:rPr>
              <a:t> اسباب هزيمة الجبهة وانهيارها</a:t>
            </a:r>
            <a:r>
              <a:rPr lang="en-US" sz="4400">
                <a:solidFill>
                  <a:srgbClr val="252525"/>
                </a:solidFill>
              </a:rPr>
              <a:t> </a:t>
            </a:r>
          </a:p>
          <a:p>
            <a:pPr algn="r"/>
            <a:r>
              <a:rPr lang="en-US" sz="4400">
                <a:solidFill>
                  <a:srgbClr val="252525"/>
                </a:solidFill>
              </a:rPr>
              <a:t>يركّز الفصل العشرون من هذا الكتاب على الأسباب التي أدت إلى انهيار جبهة التحرير الإرترية وهزيمتها، رغم الانتصارات الكبيرة التي حققتها في بدايات الكفاح المسلح. يعرض المؤلف تلك الأسباب من خلال تحليل عميق للأحداث والوقائع التي كان شاهدًا عليها، مشيرًا إلى مجموعة من الأخطاء والممارسات التي اسهمت في نهاية مؤلمة لجبهة التحرير.</a:t>
            </a:r>
          </a:p>
          <a:p>
            <a:pPr algn="r"/>
            <a:r>
              <a:rPr lang="en-US" sz="4400">
                <a:solidFill>
                  <a:srgbClr val="9933FF"/>
                </a:solidFill>
              </a:rPr>
              <a:t>■ أهم أسباب انهيار جبهة التحرير الإرترية كما وردت في الفصل</a:t>
            </a:r>
            <a:r>
              <a:rPr lang="en-US" sz="4400">
                <a:solidFill>
                  <a:srgbClr val="252525"/>
                </a:solidFill>
              </a:rPr>
              <a:t>:</a:t>
            </a:r>
          </a:p>
          <a:p>
            <a:pPr algn="r"/>
            <a:r>
              <a:rPr lang="en-US" sz="4400">
                <a:solidFill>
                  <a:srgbClr val="252525"/>
                </a:solidFill>
              </a:rPr>
              <a:t>عندما أُعلنت في مطلع الستينات شرارة الكفاح المسلح، ممثلةً في جبهة التحرير الإريترية، انخرطت فيها جموع الشباب الإريتري بهدف الانعتاق والتحرر من التبعية والاستعمار.</a:t>
            </a:r>
          </a:p>
        </p:txBody>
      </p:sp>
    </p:spTree>
  </p:cSld>
  <p:clrMapOvr>
    <a:masterClrMapping/>
  </p:clrMapOvr>
</p:sld>
</file>

<file path=ppt/slides/slide17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وباعتباري أحد أعضاء القيادة في الجبهة، أتحمل المسؤولية كاملة، سلبًا وإيجابًا، خلال فترة وجودي في القيادة من عام 1969م إلى 1975م. وبعدها، لم أشارك في أي قرار سياسي، حيث كنت خارج دائرة الفعل ومصدر القرار في الجبهة.</a:t>
            </a:r>
          </a:p>
          <a:p>
            <a:pPr algn="r"/>
            <a:r>
              <a:rPr lang="en-US" sz="4400">
                <a:solidFill>
                  <a:srgbClr val="252525"/>
                </a:solidFill>
              </a:rPr>
              <a:t>نحن هنا، في هذه المذكرات، لسنا بصدد محاكمة تلك الحقبة التاريخية من نضالاتنا الوطنية، بقدر ما نسرد وقائع وأحداثًا أسهمنا فيها، وعايشناها، وكنا شهودًا على تفاصيلها.</a:t>
            </a:r>
          </a:p>
          <a:p>
            <a:pPr algn="r"/>
            <a:r>
              <a:rPr lang="en-US" sz="4400">
                <a:solidFill>
                  <a:srgbClr val="252525"/>
                </a:solidFill>
              </a:rPr>
              <a:t>وعلى القارئ الكريم ألا ينظر إلى تلك المرحلة بمنظار اليوم، بل يحكمها وفق معطيات ذلك الزمن وأدواته.</a:t>
            </a:r>
          </a:p>
          <a:p>
            <a:pPr algn="r"/>
            <a:r>
              <a:rPr lang="en-US" sz="4400">
                <a:solidFill>
                  <a:srgbClr val="252525"/>
                </a:solidFill>
              </a:rPr>
              <a:t>وياتي ضمن اسباب سقوط الجبهة :</a:t>
            </a:r>
          </a:p>
          <a:p>
            <a:pPr algn="r"/>
            <a:r>
              <a:rPr lang="en-US" sz="4400">
                <a:solidFill>
                  <a:srgbClr val="252525"/>
                </a:solidFill>
              </a:rPr>
              <a:t>1. سيطرة حزب العمل على جميع مفاصل جبهة التحرير الإريترية، مما أدى إلى اختطافها والخروج بها عن مسارها النضالي التحرري، وسرّع من فناء التنظيم.</a:t>
            </a:r>
          </a:p>
        </p:txBody>
      </p:sp>
    </p:spTree>
  </p:cSld>
  <p:clrMapOvr>
    <a:masterClrMapping/>
  </p:clrMapOvr>
</p:sld>
</file>

<file path=ppt/slides/slide17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2. استبعاد العناصر الوطنية المخلصة، واستئثار الرفاق بالمواقع القيادية داخل الهياكل الإدارية والسياسية.</a:t>
            </a:r>
          </a:p>
          <a:p>
            <a:pPr algn="r"/>
            <a:r>
              <a:rPr lang="en-US" sz="4400">
                <a:solidFill>
                  <a:srgbClr val="252525"/>
                </a:solidFill>
              </a:rPr>
              <a:t>3. حدوث صراعات على مراكز القوى بين قيادات حزب العمل داخل جبهة التحرير الإريترية.</a:t>
            </a:r>
          </a:p>
          <a:p>
            <a:pPr algn="r"/>
            <a:r>
              <a:rPr lang="en-US" sz="4400">
                <a:solidFill>
                  <a:srgbClr val="252525"/>
                </a:solidFill>
              </a:rPr>
              <a:t>4. حصر مفهوم الوطنية على من يوالي الحزب ويخلص له ويطيع أوامره وكادر ينفذ التعليمات دون نقاش.</a:t>
            </a:r>
          </a:p>
          <a:p>
            <a:pPr algn="r"/>
            <a:r>
              <a:rPr lang="en-US" sz="4400">
                <a:solidFill>
                  <a:srgbClr val="252525"/>
                </a:solidFill>
              </a:rPr>
              <a:t>5. عدم استثمار الحماس والتأييد الشعبي بعد تحرير المدن.</a:t>
            </a:r>
          </a:p>
          <a:p>
            <a:pPr algn="r"/>
            <a:r>
              <a:rPr lang="en-US" sz="4400">
                <a:solidFill>
                  <a:srgbClr val="252525"/>
                </a:solidFill>
              </a:rPr>
              <a:t>6. تأجيل انعقاد المؤتمر الثالث عن موعده المحدد، مما عرقل انتقال الجبهة من مرحلة الثورة إلى مرحلة المؤسسات.</a:t>
            </a:r>
          </a:p>
          <a:p>
            <a:pPr algn="r"/>
            <a:r>
              <a:rPr lang="en-US" sz="4400">
                <a:solidFill>
                  <a:srgbClr val="252525"/>
                </a:solidFill>
              </a:rPr>
              <a:t>7. حرص القيادة على الحفاظ على مؤسستها الحزبية، من خلال بناء كادر حزبي مصلحي يقدّم مصالحه الحزبية الخاصة على مصلحة الجبهة كتنظيم وطني يخدم المجتمع الإريتري </a:t>
            </a:r>
          </a:p>
        </p:txBody>
      </p:sp>
    </p:spTree>
  </p:cSld>
  <p:clrMapOvr>
    <a:masterClrMapping/>
  </p:clrMapOvr>
</p:sld>
</file>

<file path=ppt/slides/slide17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ككل.</a:t>
            </a:r>
          </a:p>
          <a:p>
            <a:pPr algn="r"/>
            <a:r>
              <a:rPr lang="en-US" sz="4400">
                <a:solidFill>
                  <a:srgbClr val="252525"/>
                </a:solidFill>
              </a:rPr>
              <a:t>8. عدم تأهيل كادر حزبي بديل يكون جاهزًا لخلافة القيادة في حال تعثر الأمور أو انهيارها ولم يكن الكادر مبادرًا أو فعّالًا أو قادرًا على تغيير واقع التنظيم، بقدر ما كان تابعًا ومقلّدًا ومحافظًا على مصالح قيادته، رغم أن بعض الكوادر كانت أكثر تقدّمًا من القيادة من حيث الكفاءة والوعي السياسي.</a:t>
            </a:r>
          </a:p>
          <a:p>
            <a:pPr algn="r"/>
            <a:r>
              <a:rPr lang="en-US" sz="4400">
                <a:solidFill>
                  <a:srgbClr val="252525"/>
                </a:solidFill>
              </a:rPr>
              <a:t>9. كل قائد كان يسيطر على عدد معين من الكوادر يتبعون له ويستعين بهم ويستقوي ضد رفاقه في القيادة، وبالتالي كان كل قيادي في التنظيم يفعل ما يشاء دون الرجوع إلى القيادة المركزية، حيث كان مبدأ المحاسبة مفقودًا تمامًا. لم أشهد خلال هذه الفترة أي قيادي في الجبهة تم فتح تحقيق معه أو استجوابه بخصوص قضية معينة أو تعرض لعقوبة جزئية أو أدبية، وكأن المسيرة كلها كانت تسير دون أخطاء.</a:t>
            </a:r>
          </a:p>
        </p:txBody>
      </p:sp>
    </p:spTree>
  </p:cSld>
  <p:clrMapOvr>
    <a:masterClrMapping/>
  </p:clrMapOvr>
</p:sld>
</file>

<file path=ppt/slides/slide17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10. من أسباب فقدان الدعم الشعبي تبني القيادة الفكر الماركسي الذي يتنافى مع مبادئ ديننا. في تلك الفترة، كان جيش التحرير يخوض أشرس المعارك ويواجه العدو الإثيوبي، الذي غير شعاراته ورفع راية الماركسية متشدقًا بالتقدمية.</a:t>
            </a:r>
          </a:p>
          <a:p>
            <a:pPr algn="r"/>
            <a:r>
              <a:rPr lang="en-US" sz="4400">
                <a:solidFill>
                  <a:srgbClr val="252525"/>
                </a:solidFill>
              </a:rPr>
              <a:t>ومما يؤسف له أن القيادة كانت في بياناتها السياسية، بمناسبة وبدون مناسبة، تصر على الصراخ بأعلى صوت لإثبات "تقدمية" العدو الإثيوبي و"ديمقراطيته الإنسانية المثالية"، بينما كان هذا العدو يمارس أبشع الجرائم بحق شعبنا، من قتل وتشريد وتدمير إلى التنكيل والإبادة.</a:t>
            </a:r>
          </a:p>
          <a:p>
            <a:pPr algn="r"/>
            <a:r>
              <a:rPr lang="en-US" sz="5000"/>
              <a:t>  </a:t>
            </a:r>
          </a:p>
          <a:p>
            <a:pPr algn="r"/>
            <a:r>
              <a:rPr lang="en-US" sz="4400">
                <a:solidFill>
                  <a:srgbClr val="9933FF"/>
                </a:solidFill>
              </a:rPr>
              <a:t> تلخيص الفصل الواحد والعشرون</a:t>
            </a:r>
            <a:r>
              <a:rPr lang="en-US" sz="4400">
                <a:solidFill>
                  <a:srgbClr val="252525"/>
                </a:solidFill>
              </a:rPr>
              <a:t> </a:t>
            </a:r>
          </a:p>
          <a:p>
            <a:pPr algn="r"/>
            <a:r>
              <a:rPr lang="en-US" sz="4400">
                <a:solidFill>
                  <a:srgbClr val="252525"/>
                </a:solidFill>
              </a:rPr>
              <a:t>هذا الفصل يتناول ثلاث شخصيات نضالية بارزة كان لها تأثير كبير على الثورة الإرترية بشكل عام، وعلى جبهة التحرير الإرترية بشكل </a:t>
            </a:r>
          </a:p>
        </p:txBody>
      </p:sp>
    </p:spTree>
  </p:cSld>
  <p:clrMapOvr>
    <a:masterClrMapping/>
  </p:clrMapOvr>
</p:sld>
</file>

<file path=ppt/slides/slide17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خاص. لكل شخصية من هؤلاء القادة دور تاريخي في مسار الكفاح من أجل تحرير إرتريا.</a:t>
            </a:r>
          </a:p>
          <a:p>
            <a:pPr algn="r"/>
            <a:r>
              <a:rPr lang="en-US" sz="4400">
                <a:solidFill>
                  <a:srgbClr val="252525"/>
                </a:solidFill>
              </a:rPr>
              <a:t>الشخصيات الثلاثة هي :</a:t>
            </a:r>
          </a:p>
          <a:p>
            <a:pPr algn="r"/>
            <a:r>
              <a:rPr lang="en-US" sz="4400">
                <a:solidFill>
                  <a:srgbClr val="252525"/>
                </a:solidFill>
              </a:rPr>
              <a:t>1 . الشيخ الشهيد إدريس محمد آدم</a:t>
            </a:r>
          </a:p>
          <a:p>
            <a:pPr algn="r"/>
            <a:r>
              <a:rPr lang="en-US" sz="4400">
                <a:solidFill>
                  <a:srgbClr val="252525"/>
                </a:solidFill>
              </a:rPr>
              <a:t>2 .الزعيم الشهيد عثمان صالح سبي</a:t>
            </a:r>
          </a:p>
          <a:p>
            <a:pPr algn="r"/>
            <a:r>
              <a:rPr lang="en-US" sz="4400">
                <a:solidFill>
                  <a:srgbClr val="252525"/>
                </a:solidFill>
              </a:rPr>
              <a:t>3 .القائد المناضل الشهيد  عبد الله إدريس محمد </a:t>
            </a:r>
          </a:p>
          <a:p>
            <a:pPr algn="r"/>
            <a:r>
              <a:rPr lang="en-US" sz="4400">
                <a:solidFill>
                  <a:srgbClr val="9933FF"/>
                </a:solidFill>
              </a:rPr>
              <a:t>1️⃣ الشيخ الشهيد إدريس محمد آدم</a:t>
            </a:r>
            <a:r>
              <a:rPr lang="en-US" sz="4400">
                <a:solidFill>
                  <a:srgbClr val="252525"/>
                </a:solidFill>
              </a:rPr>
              <a:t>:</a:t>
            </a:r>
          </a:p>
          <a:p>
            <a:pPr algn="r"/>
            <a:r>
              <a:rPr lang="en-US" sz="4400">
                <a:solidFill>
                  <a:srgbClr val="252525"/>
                </a:solidFill>
              </a:rPr>
              <a:t>كان له دور كبير في مرحلة تأسيس الثورة الإرترية. تميّز بحكمته، وحرصه على الوحدة الوطنية، وسعيه الدائم إلى جمع الكلمة بين مختلف مكونات الشعب الإرتري.</a:t>
            </a:r>
          </a:p>
          <a:p>
            <a:pPr algn="r"/>
            <a:r>
              <a:rPr lang="en-US" sz="4400">
                <a:solidFill>
                  <a:srgbClr val="252525"/>
                </a:solidFill>
              </a:rPr>
              <a:t>رجل مسلم كان مثالًا يحتذى به في الالتزام الديني والنضال الوطني. مارس شعائره الدينية بانتظام، وكان له بصمات واضحة ودور فعّال في تأسيس جبهة التحرير الإرترية بالقاهرة. بصفته رئيسًا سابقًا للبرلمان، أعطى للثورة شرعيتها السياسية ونكهتها الثورية، اسهم في </a:t>
            </a:r>
          </a:p>
        </p:txBody>
      </p:sp>
    </p:spTree>
  </p:cSld>
  <p:clrMapOvr>
    <a:masterClrMapping/>
  </p:clrMapOvr>
</p:sld>
</file>

<file path=ppt/slides/slide1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إرتريا.</a:t>
            </a:r>
          </a:p>
          <a:p>
            <a:pPr algn="r"/>
            <a:r>
              <a:rPr lang="en-US" sz="4400">
                <a:solidFill>
                  <a:srgbClr val="252525"/>
                </a:solidFill>
              </a:rPr>
              <a:t>ويذكر الكاتب أنه كرد فعل لسياسة التجهيل التي اتبعها الاحتلال لطمس هوية الشعب الإرتري، تم تأسيس الاتحاد العام لطلبة إرتريا في عام 1952م، وكان من أقوى الاتحادات الطلابية نشاطًا في مصر، وقد افتتحه عضو مجلس قيادة الثورة في مصر السيد أنور محمد السادات عام 1957م.</a:t>
            </a:r>
          </a:p>
          <a:p>
            <a:pPr algn="r"/>
            <a:r>
              <a:rPr lang="en-US" sz="4400">
                <a:solidFill>
                  <a:srgbClr val="252525"/>
                </a:solidFill>
              </a:rPr>
              <a:t>وكان السيد السادات، بجانب مهامه الأخرى، يشغل منصب سكرتير المؤتمر الإسلامي، الذي كان يضم مصر والمملكة العربية السعودية وباكستان، وكان من اهتمامات المؤتمر الإسلامي رعاية الطلاب الوافدين إلى مصر من كل أنحاء العالم الإسلامي.</a:t>
            </a:r>
          </a:p>
          <a:p>
            <a:pPr algn="r"/>
            <a:r>
              <a:rPr lang="en-US" sz="4400">
                <a:solidFill>
                  <a:srgbClr val="252525"/>
                </a:solidFill>
              </a:rPr>
              <a:t>● وصل السيدان إدريس محمد آدم وإبراهيم سلطان إلى مصر عام 1959م وحصلا على اللجوء السياسي، وكان لوجودهما أثر كبير على الطلاب الإرتريين في مصر، حيث ازدادت </a:t>
            </a:r>
          </a:p>
        </p:txBody>
      </p:sp>
    </p:spTree>
  </p:cSld>
  <p:clrMapOvr>
    <a:masterClrMapping/>
  </p:clrMapOvr>
</p:sld>
</file>

<file path=ppt/slides/slide18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تعزيز قبولها الدبلوماسي بين حركات التحرر العالمية والعربية.</a:t>
            </a:r>
          </a:p>
          <a:p>
            <a:pPr algn="r"/>
            <a:r>
              <a:rPr lang="en-US" sz="4400">
                <a:solidFill>
                  <a:srgbClr val="252525"/>
                </a:solidFill>
              </a:rPr>
              <a:t>لقد عرض قضية الثورة الإرترية وعدالتها في البرلمانات والحكومات العربية، مما أكسبها تأييدًا في بداية عهد الثورة. عُرف بحكمته وصبره في التعامل مع قضايا الثورة، ولم يكن متعجلًا في الحكم على الأشخاص والمواقف. كما تميّز بمهارته في التفاوض والحوار، حيث كان يجيد دبلوماسية التعامل، ويترك مجالًا للتواصل حتى مع خصومه، متبعًا سياسة "شعرة معاوية".</a:t>
            </a:r>
          </a:p>
          <a:p>
            <a:pPr algn="r"/>
            <a:r>
              <a:rPr lang="en-US" sz="4400">
                <a:solidFill>
                  <a:srgbClr val="252525"/>
                </a:solidFill>
              </a:rPr>
              <a:t>خير مثال على صبره وحكمته تجلّى عندما احتُجز ابنه، إبراهيم إدريس محمد آدم، حيث لم يعترض، ولم يمتعض، ولم يتوسط بشفاعة أو يُصدر بيانًا يهاجم فيه قيادة الجبهة، رغم مكانته القيادية وعلاقاته النضالية.</a:t>
            </a:r>
          </a:p>
          <a:p>
            <a:pPr algn="r"/>
            <a:r>
              <a:rPr lang="en-US" sz="4400">
                <a:solidFill>
                  <a:srgbClr val="252525"/>
                </a:solidFill>
              </a:rPr>
              <a:t>كان بإمكانه تأسيس تنظيم طائفي بدعم من بعض الدول العربية، مستغلًا قوته وشعبيته، </a:t>
            </a:r>
          </a:p>
        </p:txBody>
      </p:sp>
    </p:spTree>
  </p:cSld>
  <p:clrMapOvr>
    <a:masterClrMapping/>
  </p:clrMapOvr>
</p:sld>
</file>

<file path=ppt/slides/slide18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لكنه رفض ذلك حفاظًا على وحدة الشعب الإرتري وتماسكه الاجتماعي والطائفي، سواء بين المسلمين أو المسيحيين.</a:t>
            </a:r>
          </a:p>
          <a:p>
            <a:pPr algn="r"/>
            <a:r>
              <a:rPr lang="en-US" sz="4400">
                <a:solidFill>
                  <a:srgbClr val="252525"/>
                </a:solidFill>
              </a:rPr>
              <a:t>وعند إعلان استقلال إرتريا، كان من أوائل المهنئين للشعب الإرتري بهذا النصر التاريخي، مُظهرًا رؤية وطنية واضحة وانسجامًا كاملًا مع الهدف الذي ناضل من أجله طوال حياته، ألا وهو تحقيق استقلال إرتريا.</a:t>
            </a:r>
          </a:p>
          <a:p>
            <a:pPr algn="r"/>
            <a:r>
              <a:rPr lang="en-US" sz="4400">
                <a:solidFill>
                  <a:srgbClr val="252525"/>
                </a:solidFill>
              </a:rPr>
              <a:t>هكذا، كان هذا القائد الإنسان مثالًا للتضحية والصبر، ورمزًا للوحدة الوطنية والثبات على المبادئ.</a:t>
            </a:r>
          </a:p>
          <a:p>
            <a:pPr algn="r"/>
            <a:r>
              <a:rPr lang="en-US" sz="4400">
                <a:solidFill>
                  <a:srgbClr val="9933FF"/>
                </a:solidFill>
              </a:rPr>
              <a:t>2️⃣ الزعيم الشهيد عثمان صالح سبي</a:t>
            </a:r>
            <a:r>
              <a:rPr lang="en-US" sz="4400">
                <a:solidFill>
                  <a:srgbClr val="252525"/>
                </a:solidFill>
              </a:rPr>
              <a:t>:</a:t>
            </a:r>
          </a:p>
          <a:p>
            <a:pPr algn="r"/>
            <a:r>
              <a:rPr lang="en-US" sz="4400">
                <a:solidFill>
                  <a:srgbClr val="252525"/>
                </a:solidFill>
              </a:rPr>
              <a:t>يُعد من أبرز القيادات السياسية للثورة الإرترية، وكان معروفًا بجهوده الدبلوماسية في كسب الدعم الدولي للقضية الإرترية. أسهم بشكل فعّال في بناء علاقات خارجية تخدم أهداف الثورة وتُبرز معاناة الشعب الإرتري أمام العالم.</a:t>
            </a:r>
          </a:p>
          <a:p>
            <a:pPr algn="r"/>
            <a:r>
              <a:rPr lang="en-US" sz="4400">
                <a:solidFill>
                  <a:srgbClr val="252525"/>
                </a:solidFill>
              </a:rPr>
              <a:t>هذا المناضل والقائد المثقف كان شخصية بارزة </a:t>
            </a:r>
          </a:p>
        </p:txBody>
      </p:sp>
    </p:spTree>
  </p:cSld>
  <p:clrMapOvr>
    <a:masterClrMapping/>
  </p:clrMapOvr>
</p:sld>
</file>

<file path=ppt/slides/slide18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في الثورة الإرترية، وله إسهامات كبيرة في كتابة المقال السياسي والتوثيق التاريخي لنضال الشعب الإرتري قبل الثورة المسلحة وبعدها. عُرف بكونه رجلًا مسلمًا يمارس شعائره الدينية، لبقًا وسياسيًا بارعًا يتمتع بقدرة عالية على خلق فن التواصل والعلاقات العامة، وهو ما وظفه بشكل فعّال لخدمة الثورة الإرتريّة.</a:t>
            </a:r>
          </a:p>
          <a:p>
            <a:pPr algn="r"/>
            <a:r>
              <a:rPr lang="en-US" sz="4400">
                <a:solidFill>
                  <a:srgbClr val="9933FF"/>
                </a:solidFill>
              </a:rPr>
              <a:t>● إسهاماته ودوره في الثورة</a:t>
            </a:r>
            <a:r>
              <a:rPr lang="en-US" sz="4400">
                <a:solidFill>
                  <a:srgbClr val="252525"/>
                </a:solidFill>
              </a:rPr>
              <a:t>:</a:t>
            </a:r>
          </a:p>
          <a:p>
            <a:pPr algn="r"/>
            <a:r>
              <a:rPr lang="en-US" sz="4400">
                <a:solidFill>
                  <a:srgbClr val="252525"/>
                </a:solidFill>
              </a:rPr>
              <a:t>ادى دورًا محوريًا في كسب التأييد السياسي والدعم المادي والعالمي والعربي والإقليمي للقضية الإرترية.</a:t>
            </a:r>
          </a:p>
          <a:p>
            <a:pPr algn="r"/>
            <a:r>
              <a:rPr lang="en-US" sz="4400">
                <a:solidFill>
                  <a:srgbClr val="252525"/>
                </a:solidFill>
              </a:rPr>
              <a:t>كان له نشاط مكوكي بارز في مختلف عواصم العالم، ما اسهم في الظهور الإعلامي للقضية الإرتريّة.</a:t>
            </a:r>
          </a:p>
          <a:p>
            <a:pPr algn="r"/>
            <a:r>
              <a:rPr lang="en-US" sz="4400">
                <a:solidFill>
                  <a:srgbClr val="252525"/>
                </a:solidFill>
              </a:rPr>
              <a:t>من أوائل من شاركوا في تأسيس الثورة المسلحة، وكان أول قائد من الخارج يدخل إلى الميدان بعد استشهاد القائد المؤسس حامد </a:t>
            </a:r>
          </a:p>
        </p:txBody>
      </p:sp>
    </p:spTree>
  </p:cSld>
  <p:clrMapOvr>
    <a:masterClrMapping/>
  </p:clrMapOvr>
</p:sld>
</file>

<file path=ppt/slides/slide18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عواتي.</a:t>
            </a:r>
          </a:p>
          <a:p>
            <a:pPr algn="r"/>
            <a:r>
              <a:rPr lang="en-US" sz="4400">
                <a:solidFill>
                  <a:srgbClr val="252525"/>
                </a:solidFill>
              </a:rPr>
              <a:t>أنشأ منظمة "العقاب الإرترية"، مستلهمًا تجربتها من المقاومة الفلسطينية، حيث تبنّت عمليات اختطاف الطائرات وتهديد المطارات كوسيلة للفت انتباه العالم إلى القضية الإرتريّة.</a:t>
            </a:r>
          </a:p>
          <a:p>
            <a:pPr algn="r"/>
            <a:r>
              <a:rPr lang="en-US" sz="4400">
                <a:solidFill>
                  <a:srgbClr val="9933FF"/>
                </a:solidFill>
              </a:rPr>
              <a:t>●دوره في دعم الشعوب المضطهدة</a:t>
            </a:r>
            <a:r>
              <a:rPr lang="en-US" sz="4400">
                <a:solidFill>
                  <a:srgbClr val="252525"/>
                </a:solidFill>
              </a:rPr>
              <a:t>:</a:t>
            </a:r>
          </a:p>
          <a:p>
            <a:pPr algn="r"/>
            <a:r>
              <a:rPr lang="en-US" sz="4400">
                <a:solidFill>
                  <a:srgbClr val="252525"/>
                </a:solidFill>
              </a:rPr>
              <a:t>- فكّر استراتيجيًا في زعزعة أركان الإمبراطورية الإثيوبية عبر دعم القوميات المضطهدة فيها.</a:t>
            </a:r>
          </a:p>
          <a:p>
            <a:pPr algn="r"/>
            <a:r>
              <a:rPr lang="en-US" sz="4400">
                <a:solidFill>
                  <a:srgbClr val="252525"/>
                </a:solidFill>
              </a:rPr>
              <a:t>- ساعد السلطان علي مرح، زعيم قومية العفر (الأوسا) في إثيوبيا.</a:t>
            </a:r>
          </a:p>
          <a:p>
            <a:pPr algn="r"/>
            <a:r>
              <a:rPr lang="en-US" sz="4400">
                <a:solidFill>
                  <a:srgbClr val="252525"/>
                </a:solidFill>
              </a:rPr>
              <a:t>- قدّم الدعم لجبهة تحرير الصومال الغربي (الأوغادين) التي كانت تناضل ضد السيطرة الإثيوبية.</a:t>
            </a:r>
          </a:p>
          <a:p>
            <a:pPr algn="r"/>
            <a:r>
              <a:rPr lang="en-US" sz="4400">
                <a:solidFill>
                  <a:srgbClr val="9933FF"/>
                </a:solidFill>
              </a:rPr>
              <a:t>● مواقفه السياسية والاتهامات الموجهة إليه</a:t>
            </a:r>
            <a:r>
              <a:rPr lang="en-US" sz="4400">
                <a:solidFill>
                  <a:srgbClr val="252525"/>
                </a:solidFill>
              </a:rPr>
              <a:t>:</a:t>
            </a:r>
          </a:p>
          <a:p>
            <a:pPr algn="r"/>
            <a:r>
              <a:rPr lang="en-US" sz="4400">
                <a:solidFill>
                  <a:srgbClr val="252525"/>
                </a:solidFill>
              </a:rPr>
              <a:t>وُصف من قِبل خصومه بأنه "مهندس الانشقاق في الساحة الإرترية"، نتيجة لتحالفاته السياسية التي تخدم رؤيته وأهدافه، كان </a:t>
            </a:r>
          </a:p>
        </p:txBody>
      </p:sp>
    </p:spTree>
  </p:cSld>
  <p:clrMapOvr>
    <a:masterClrMapping/>
  </p:clrMapOvr>
</p:sld>
</file>

<file path=ppt/slides/slide18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يسخّر إمكانياته المادية والسياسية لدعمها.</a:t>
            </a:r>
          </a:p>
          <a:p>
            <a:pPr algn="r"/>
            <a:r>
              <a:rPr lang="en-US" sz="4400">
                <a:solidFill>
                  <a:srgbClr val="252525"/>
                </a:solidFill>
              </a:rPr>
              <a:t>رغم الانتقادات، تميّز برؤية سياسية واضحة وقدرة على التعامل مع المعطيات بما يخدم القضية الإرتريّة. كان يضيق الخناق على من يختلف معه، لكنه في الوقت ذاته، دعم بقوة كل من تحالف معه لتحقيق المصالح الوطنية.</a:t>
            </a:r>
          </a:p>
          <a:p>
            <a:pPr algn="r"/>
            <a:r>
              <a:rPr lang="en-US" sz="4400">
                <a:solidFill>
                  <a:srgbClr val="9933FF"/>
                </a:solidFill>
              </a:rPr>
              <a:t>●اهتمامه بالتعليم ودوره في حماية الهوية الوطنية</a:t>
            </a:r>
            <a:r>
              <a:rPr lang="en-US" sz="4400">
                <a:solidFill>
                  <a:srgbClr val="252525"/>
                </a:solidFill>
              </a:rPr>
              <a:t>:</a:t>
            </a:r>
          </a:p>
          <a:p>
            <a:pPr algn="r"/>
            <a:r>
              <a:rPr lang="en-US" sz="4400">
                <a:solidFill>
                  <a:srgbClr val="252525"/>
                </a:solidFill>
              </a:rPr>
              <a:t>من أبرز ما ميّزه كقائد عملي وموضوعي هو اهتمامه بعملية التعليم، حيث أنشأ "جهاز التعليم الإرتري"، الذي أسهم في تخريج كفاءات علمية من مختلف الجامعات العربية، أسهم لاحقًا في بناء الدولة الإرتريّة المستقلة.</a:t>
            </a:r>
          </a:p>
          <a:p>
            <a:pPr algn="r"/>
            <a:r>
              <a:rPr lang="en-US" sz="4400">
                <a:solidFill>
                  <a:srgbClr val="252525"/>
                </a:solidFill>
              </a:rPr>
              <a:t>شدّد في كل لقاءاته على أهمية الصراع الثقافي، محذّرًا من محاولات طمس الهوية العربية والإسلامية للشعب الإرتري.</a:t>
            </a:r>
          </a:p>
          <a:p>
            <a:pPr algn="r"/>
            <a:r>
              <a:rPr lang="en-US" sz="4400">
                <a:solidFill>
                  <a:srgbClr val="252525"/>
                </a:solidFill>
              </a:rPr>
              <a:t>كان على دراية بتحركات بعض الأحزاب السرية التي كانت تحاول تغيير الهوية الوطنية، لكنه </a:t>
            </a:r>
          </a:p>
        </p:txBody>
      </p:sp>
    </p:spTree>
  </p:cSld>
  <p:clrMapOvr>
    <a:masterClrMapping/>
  </p:clrMapOvr>
</p:sld>
</file>

<file path=ppt/slides/slide18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تمسّك بحيادية جبهة التحرير الإرتريّة واستقلالها، ورفض أي دعم خارجي مشروط قد يفرض أجندات على الثورة.</a:t>
            </a:r>
          </a:p>
          <a:p>
            <a:pPr algn="r"/>
            <a:r>
              <a:rPr lang="en-US" sz="4400">
                <a:solidFill>
                  <a:srgbClr val="9933FF"/>
                </a:solidFill>
              </a:rPr>
              <a:t>● التمسك بالوحدة الوطنية</a:t>
            </a:r>
            <a:r>
              <a:rPr lang="en-US" sz="4400">
                <a:solidFill>
                  <a:srgbClr val="252525"/>
                </a:solidFill>
              </a:rPr>
              <a:t>:</a:t>
            </a:r>
          </a:p>
          <a:p>
            <a:pPr algn="r"/>
            <a:r>
              <a:rPr lang="en-US" sz="4400">
                <a:solidFill>
                  <a:srgbClr val="252525"/>
                </a:solidFill>
              </a:rPr>
              <a:t>رغم أنه كان يمتلك إمكانيات مادية وسياسية كافية لقيادة تنظيم طائفي أو اتجاه إسلامي منفصل، إلا أنه رفض ذلك، متمسكًا بوحدة الشعب الإرتري وسلامة نسيجه الاجتماعي.</a:t>
            </a:r>
          </a:p>
          <a:p>
            <a:pPr algn="r"/>
            <a:r>
              <a:rPr lang="en-US" sz="4400">
                <a:solidFill>
                  <a:srgbClr val="252525"/>
                </a:solidFill>
              </a:rPr>
              <a:t>عمل بحيادية داخل جبهة التحرير الإرتريّة، محافظًا على استقلالية الثورة بعيدًا عن أي تدخل خارجي مشروط.</a:t>
            </a:r>
          </a:p>
          <a:p>
            <a:pPr algn="r"/>
            <a:r>
              <a:rPr lang="en-US" sz="4400">
                <a:solidFill>
                  <a:srgbClr val="9933FF"/>
                </a:solidFill>
              </a:rPr>
              <a:t>3️⃣ القائد المناضل عبد الله إدريس محمد سليمان</a:t>
            </a:r>
            <a:r>
              <a:rPr lang="en-US" sz="4400">
                <a:solidFill>
                  <a:srgbClr val="252525"/>
                </a:solidFill>
              </a:rPr>
              <a:t>:</a:t>
            </a:r>
          </a:p>
          <a:p>
            <a:pPr algn="r"/>
            <a:r>
              <a:rPr lang="en-US" sz="4400">
                <a:solidFill>
                  <a:srgbClr val="252525"/>
                </a:solidFill>
              </a:rPr>
              <a:t>قائد عسكري بارز في جبهة التحرير الإرترية، من المناضلين القدامى، وأحد أبرز قادتها العظام والرواد الأوائل الذين أسهموا في تطور الثورة الإرترية. التحق بالنضال منذ نعومة أظفاره وواكب تطورها وبناءها لبنة لبنة، وبرز كقائد </a:t>
            </a:r>
          </a:p>
        </p:txBody>
      </p:sp>
    </p:spTree>
  </p:cSld>
  <p:clrMapOvr>
    <a:masterClrMapping/>
  </p:clrMapOvr>
</p:sld>
</file>

<file path=ppt/slides/slide18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منذ بداية عهد الثورة. لقد عاصرت الرجل ورافقته في أغلب معارك التحرير، كنا نختلف ونتفق في العمل معًا، وهو يعتبر من قيادات الصف الثاني بعد الجيل المؤسس للثورة.</a:t>
            </a:r>
          </a:p>
          <a:p>
            <a:pPr algn="r"/>
            <a:r>
              <a:rPr lang="en-US" sz="4400">
                <a:solidFill>
                  <a:srgbClr val="9933FF"/>
                </a:solidFill>
              </a:rPr>
              <a:t>● سماته الشخصية والعسكرية</a:t>
            </a:r>
            <a:r>
              <a:rPr lang="en-US" sz="4400">
                <a:solidFill>
                  <a:srgbClr val="252525"/>
                </a:solidFill>
              </a:rPr>
              <a:t>.</a:t>
            </a:r>
          </a:p>
          <a:p>
            <a:pPr algn="r"/>
            <a:r>
              <a:rPr lang="en-US" sz="4400">
                <a:solidFill>
                  <a:srgbClr val="252525"/>
                </a:solidFill>
              </a:rPr>
              <a:t>قائد عسكري شرس يجيد القتال، لا يعرف اليأس طريقًا إلى روحه، ولا الهزيمة منفذًا إلى قلبه. لا يحب الثرثرة، قليل الكلام، متحفظ ويميل إلى الصمت كثيرًا. شجاع، لا يجزعه هدير المدافع، ولا يخيفه قصف الطيران أو رعده، ولا تؤثر عليه جثث القتلى وأشلاء البشر. لا يتقيد بالعمل الروتيني، بل ينزل إلى مستوى العمليات القتالية الصعبة التي يتحاشاها أعضاء هيئة الأركان، وينفذها بنفسه بصفته رئيس المكتب العسكري.</a:t>
            </a:r>
          </a:p>
          <a:p>
            <a:pPr algn="r"/>
            <a:r>
              <a:rPr lang="en-US" sz="4400">
                <a:solidFill>
                  <a:srgbClr val="252525"/>
                </a:solidFill>
              </a:rPr>
              <a:t>كانت كل الأجواء مهيأة له ليقود بشكل طائفي، لكنه آثر أن يحافظ على كيان ووحدة الشعب الإرتري، خوفًا من أن يُتهم بالطائفية أو القبلية. </a:t>
            </a:r>
          </a:p>
        </p:txBody>
      </p:sp>
    </p:spTree>
  </p:cSld>
  <p:clrMapOvr>
    <a:masterClrMapping/>
  </p:clrMapOvr>
</p:sld>
</file>

<file path=ppt/slides/slide18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فضّل العمل من خلال حزب العمل، لكن دخول القائد عبد الله إدريس لحزب العمل كان تجربة غير ناجحة، وفي الوقت نفسه يُحمّل كثير من الساسة والمحللين حزب العمل مسؤولية فشل الجبهة وانهيارها.</a:t>
            </a:r>
          </a:p>
          <a:p>
            <a:pPr algn="r"/>
            <a:r>
              <a:rPr lang="en-US" sz="4400">
                <a:solidFill>
                  <a:srgbClr val="9933FF"/>
                </a:solidFill>
              </a:rPr>
              <a:t> ● الخلاف وتفرق المسارات</a:t>
            </a:r>
            <a:r>
              <a:rPr lang="en-US" sz="4400">
                <a:solidFill>
                  <a:srgbClr val="252525"/>
                </a:solidFill>
              </a:rPr>
              <a:t>.</a:t>
            </a:r>
          </a:p>
          <a:p>
            <a:pPr algn="r"/>
            <a:r>
              <a:rPr lang="en-US" sz="4400">
                <a:solidFill>
                  <a:srgbClr val="252525"/>
                </a:solidFill>
              </a:rPr>
              <a:t>بعد خروجي من السجن ودخول الجبهة إلى السودان، أرسل إليّ الأخ عبد الله إدريس أكثر من مناضل لأكون في صف الحركة الإصلاحية التي قام بها، لكني رفضت ذلك جملة وتفصيلًا، رغم أن الحركة التي قادها في 25 مارس 1982م كانت حركة شجاعة، لكنها جاءت متأخرة بعد فوات الأوان. لأنني كنت أكثر من ناقش المناضل عبد الله في سبيل القيام بحركة إصلاحية ضد حزب العمل قبل أن يتم تفريغ الجبهة من عناصرها الوطنية، لكنه لم يُعطني أذانًا صاغية.</a:t>
            </a:r>
          </a:p>
          <a:p>
            <a:pPr algn="r"/>
            <a:r>
              <a:rPr lang="en-US" sz="4400">
                <a:solidFill>
                  <a:srgbClr val="252525"/>
                </a:solidFill>
              </a:rPr>
              <a:t>وعندما تم اعتقالي من قبل حزب العمل، بينما </a:t>
            </a:r>
          </a:p>
        </p:txBody>
      </p:sp>
    </p:spTree>
  </p:cSld>
  <p:clrMapOvr>
    <a:masterClrMapping/>
  </p:clrMapOvr>
</p:sld>
</file>

<file path=ppt/slides/slide18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كنت مكلفًا من قبله بقيادة جبهة أم حجر، لم يعترض عبد الله إدريس على اعتقالي، ولم يتخذ موقفًا، ولم يحرك ساكنًا للإفراج عني.</a:t>
            </a:r>
          </a:p>
          <a:p>
            <a:pPr algn="r"/>
            <a:r>
              <a:rPr lang="en-US" sz="4400">
                <a:solidFill>
                  <a:srgbClr val="252525"/>
                </a:solidFill>
              </a:rPr>
              <a:t>هكذا تفرقت بنا الأمور واختلفت بنا الاتجاهات، واختار كل واحد منا مصيره وطريقه. حيث فارقت الجبهة إلى تنظيم اللجنة الثورية، وأخيرًا انتقلت إلى العمل في صفوف الدولة بعد التحرير، بينما اختار الشهيد طريق المعارضة المسلحة وقدّر الله وما شاء فعل، وانتقل إلى جوار ربه رحمه الله.</a:t>
            </a:r>
          </a:p>
          <a:p>
            <a:pPr algn="r"/>
            <a:r>
              <a:rPr lang="en-US" sz="5000"/>
              <a:t>  </a:t>
            </a:r>
          </a:p>
          <a:p>
            <a:pPr algn="r"/>
            <a:r>
              <a:rPr lang="en-US" sz="4400">
                <a:solidFill>
                  <a:srgbClr val="9933FF"/>
                </a:solidFill>
              </a:rPr>
              <a:t>●أهمية الشخصيات</a:t>
            </a:r>
            <a:r>
              <a:rPr lang="en-US" sz="4400">
                <a:solidFill>
                  <a:srgbClr val="252525"/>
                </a:solidFill>
              </a:rPr>
              <a:t>:</a:t>
            </a:r>
          </a:p>
          <a:p>
            <a:pPr algn="r"/>
            <a:r>
              <a:rPr lang="en-US" sz="4400">
                <a:solidFill>
                  <a:srgbClr val="252525"/>
                </a:solidFill>
              </a:rPr>
              <a:t>هذه الشخصيات الثلاث كانت نماذج مشرّفة للنضال، وقد تركت بصمات واضحة في مسار الثورة الإرترية، سواء من خلال العمل السياسي أو العسكري، مما اسهم في تحقيق العديد من الانتصارات خلال مراحل الكفاح المسلح.</a:t>
            </a:r>
          </a:p>
        </p:txBody>
      </p:sp>
    </p:spTree>
  </p:cSld>
  <p:clrMapOvr>
    <a:masterClrMapping/>
  </p:clrMapOvr>
</p:sld>
</file>

<file path=ppt/slides/slide18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 </a:t>
            </a:r>
            <a:r>
              <a:rPr lang="en-US" sz="4400">
                <a:solidFill>
                  <a:srgbClr val="9933FF"/>
                </a:solidFill>
              </a:rPr>
              <a:t>تلخيص الفصل الثاني والعشرون   </a:t>
            </a:r>
          </a:p>
          <a:p>
            <a:pPr algn="r"/>
            <a:r>
              <a:rPr lang="en-US" sz="4400">
                <a:solidFill>
                  <a:srgbClr val="252525"/>
                </a:solidFill>
              </a:rPr>
              <a:t>يتناول الفصل الثاني والعشرون من هذا الكتاب أهمية الكادر الصحي ودور مكاتب وممثليات جبهة التحرير الإرترية في الخارج، التي أسهمت بشكل كبير في دعم الثورة وتأمين استمراريتها.</a:t>
            </a:r>
          </a:p>
          <a:p>
            <a:pPr algn="r"/>
            <a:r>
              <a:rPr lang="en-US" sz="4400">
                <a:solidFill>
                  <a:srgbClr val="252525"/>
                </a:solidFill>
              </a:rPr>
              <a:t>أولًا: الكادر الصحي في الثورة</a:t>
            </a:r>
          </a:p>
          <a:p>
            <a:pPr algn="r"/>
            <a:r>
              <a:rPr lang="en-US" sz="4400">
                <a:solidFill>
                  <a:srgbClr val="252525"/>
                </a:solidFill>
              </a:rPr>
              <a:t>يُسلط المؤلف الضوء على الدور الكبير الذي قام به  الكادر الصحي في مساندة المقاتلين خلال معارك التحرير، حيث كانت الخدمات الطبية ضرورة أساسية في ميادين القتال، خصوصًا مع تزايد عدد الجرحى والمصابين نتيجة العمليات العسكرية.</a:t>
            </a:r>
          </a:p>
          <a:p>
            <a:pPr algn="r"/>
            <a:r>
              <a:rPr lang="en-US" sz="4400">
                <a:solidFill>
                  <a:srgbClr val="252525"/>
                </a:solidFill>
              </a:rPr>
              <a:t>اسهمت الكوادر الصحية في علاج الجرحى، رغم شُحّ الإمكانيات، وضيق الموارد الطبية.</a:t>
            </a:r>
          </a:p>
          <a:p>
            <a:pPr algn="r"/>
            <a:r>
              <a:rPr lang="en-US" sz="4400">
                <a:solidFill>
                  <a:srgbClr val="252525"/>
                </a:solidFill>
              </a:rPr>
              <a:t>كان توفير الرعاية الصحية جزءًا أساسيًا من عمل الثورة، لضمان استمرارية المقاتلين على الجبهات.</a:t>
            </a:r>
          </a:p>
        </p:txBody>
      </p:sp>
    </p:spTree>
  </p:cSld>
  <p:clrMapOvr>
    <a:masterClrMapping/>
  </p:clrMapOvr>
</p:sld>
</file>

<file path=ppt/slides/slide1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نشاطات الطلبة.</a:t>
            </a:r>
          </a:p>
          <a:p>
            <a:pPr algn="r"/>
            <a:r>
              <a:rPr lang="en-US" sz="4400">
                <a:solidFill>
                  <a:srgbClr val="252525"/>
                </a:solidFill>
              </a:rPr>
              <a:t>● وفي منتصف عام 1960م، قام السيدان إدريس محمد آدم وإبراهيم سلطان بأول زيارة لهما إلى المملكة العربية السعودية، حيث استقبلهما الأمير فيصل بن عبد العزيز.</a:t>
            </a:r>
          </a:p>
          <a:p>
            <a:pPr algn="r"/>
            <a:r>
              <a:rPr lang="en-US" sz="4400">
                <a:solidFill>
                  <a:srgbClr val="252525"/>
                </a:solidFill>
              </a:rPr>
              <a:t>● في تلك الأثناء، وصل السيد عثمان صالح سبي إلى السعودية قادمًا من إرتريا عبر اليمن، والتقى بالسيدين إدريس وإبراهيم، كما جرت لقاءات موسعة مع الجالية الإرترية المقيمة في السعودية، وتم تكليف السيد سبي بتنظيم خلايا في أوساط الجالية في السعودية.</a:t>
            </a:r>
          </a:p>
          <a:p>
            <a:pPr algn="r"/>
            <a:r>
              <a:rPr lang="en-US" sz="4400">
                <a:solidFill>
                  <a:srgbClr val="252525"/>
                </a:solidFill>
              </a:rPr>
              <a:t>● أغسطس عام 1960م تم تأسيس جبهة التحرير الإرترية في القاهرة برئاسة السيد إدريس محمد آدم، وتمخض عن هذا الاجتماع إصدار لوائح وقرارات مهمة، أبرزها:</a:t>
            </a:r>
          </a:p>
          <a:p>
            <a:pPr algn="r"/>
            <a:r>
              <a:rPr lang="en-US" sz="4400">
                <a:solidFill>
                  <a:srgbClr val="252525"/>
                </a:solidFill>
              </a:rPr>
              <a:t>- صياغة دستور ينظم الوضع السياسي ويسعى لتأسيس جناح عسكري للجبهة.</a:t>
            </a:r>
          </a:p>
          <a:p>
            <a:pPr algn="r"/>
            <a:r>
              <a:rPr lang="en-US" sz="4400">
                <a:solidFill>
                  <a:srgbClr val="252525"/>
                </a:solidFill>
              </a:rPr>
              <a:t>- ضرورة تحرير واستقلال إرتريا من إثيوبيا، </a:t>
            </a:r>
          </a:p>
        </p:txBody>
      </p:sp>
    </p:spTree>
  </p:cSld>
  <p:clrMapOvr>
    <a:masterClrMapping/>
  </p:clrMapOvr>
</p:sld>
</file>

<file path=ppt/slides/slide19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واشيد بهذا الخصوص بدور كل من المناضلين التالية اسماؤهم :</a:t>
            </a:r>
          </a:p>
          <a:p>
            <a:pPr algn="r"/>
            <a:r>
              <a:rPr lang="en-US" sz="4400">
                <a:solidFill>
                  <a:srgbClr val="252525"/>
                </a:solidFill>
              </a:rPr>
              <a:t>●محمد إدريس أري</a:t>
            </a:r>
          </a:p>
          <a:p>
            <a:pPr algn="r"/>
            <a:r>
              <a:rPr lang="en-US" sz="4400">
                <a:solidFill>
                  <a:srgbClr val="252525"/>
                </a:solidFill>
              </a:rPr>
              <a:t>●إبراهيم ليمان</a:t>
            </a:r>
          </a:p>
          <a:p>
            <a:pPr algn="r"/>
            <a:r>
              <a:rPr lang="en-US" sz="4400">
                <a:solidFill>
                  <a:srgbClr val="252525"/>
                </a:solidFill>
              </a:rPr>
              <a:t>●جعفر حاج آغا</a:t>
            </a:r>
          </a:p>
          <a:p>
            <a:pPr algn="r"/>
            <a:r>
              <a:rPr lang="en-US" sz="4400">
                <a:solidFill>
                  <a:srgbClr val="252525"/>
                </a:solidFill>
              </a:rPr>
              <a:t>●محمود طاهر سالم</a:t>
            </a:r>
          </a:p>
          <a:p>
            <a:pPr algn="r"/>
            <a:r>
              <a:rPr lang="en-US" sz="4400">
                <a:solidFill>
                  <a:srgbClr val="252525"/>
                </a:solidFill>
              </a:rPr>
              <a:t>●حامد يوسف آدم </a:t>
            </a:r>
          </a:p>
          <a:p>
            <a:pPr algn="r"/>
            <a:r>
              <a:rPr lang="en-US" sz="4400">
                <a:solidFill>
                  <a:srgbClr val="252525"/>
                </a:solidFill>
              </a:rPr>
              <a:t>●محمد إدريس حامد </a:t>
            </a:r>
          </a:p>
          <a:p>
            <a:pPr algn="r"/>
            <a:r>
              <a:rPr lang="en-US" sz="4400">
                <a:solidFill>
                  <a:srgbClr val="252525"/>
                </a:solidFill>
              </a:rPr>
              <a:t>ثانيًا: مكاتب وممثليات الجبهة في الخارج</a:t>
            </a:r>
          </a:p>
          <a:p>
            <a:pPr algn="r"/>
            <a:r>
              <a:rPr lang="en-US" sz="4400">
                <a:solidFill>
                  <a:srgbClr val="252525"/>
                </a:solidFill>
              </a:rPr>
              <a:t>ركّز الفصل أيضًا على الدور الذي قامت به مكاتب وممثليات جبهة التحرير الإرترية في الخارج، إذ كانت بمثابة الجناح الدبلوماسي للثورة.وكان يقع ضمن مهام المكاتب والممثليات:</a:t>
            </a:r>
          </a:p>
          <a:p>
            <a:pPr algn="r"/>
            <a:r>
              <a:rPr lang="en-US" sz="4400">
                <a:solidFill>
                  <a:srgbClr val="252525"/>
                </a:solidFill>
              </a:rPr>
              <a:t>●التعريف بالقضية الإرترية وكسب الدعم السياسي والدبلوماسي لها.</a:t>
            </a:r>
          </a:p>
          <a:p>
            <a:pPr algn="r"/>
            <a:r>
              <a:rPr lang="en-US" sz="4400">
                <a:solidFill>
                  <a:srgbClr val="252525"/>
                </a:solidFill>
              </a:rPr>
              <a:t>●جمع التبرعات المالية لدعم الثورة.</a:t>
            </a:r>
          </a:p>
          <a:p>
            <a:pPr algn="r"/>
            <a:r>
              <a:rPr lang="en-US" sz="4400">
                <a:solidFill>
                  <a:srgbClr val="252525"/>
                </a:solidFill>
              </a:rPr>
              <a:t>●التواصل مع الحكومات والمنظمات الدولية </a:t>
            </a:r>
          </a:p>
        </p:txBody>
      </p:sp>
    </p:spTree>
  </p:cSld>
  <p:clrMapOvr>
    <a:masterClrMapping/>
  </p:clrMapOvr>
</p:sld>
</file>

<file path=ppt/slides/slide19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لحشد التأييد الشعبي والرسمي للقضية الإرترية.</a:t>
            </a:r>
          </a:p>
          <a:p>
            <a:pPr algn="r"/>
            <a:r>
              <a:rPr lang="en-US" sz="4400">
                <a:solidFill>
                  <a:srgbClr val="252525"/>
                </a:solidFill>
              </a:rPr>
              <a:t>ادت هذه المكاتب دورًا كبيرًا في ربط الجبهة بالمجتمع الدولي وحركات التحرر العالمية، مما ساهم في تعزيز مكانة الثورة على الصعيد الإقليمي والدولي.</a:t>
            </a:r>
          </a:p>
          <a:p>
            <a:pPr algn="r"/>
            <a:r>
              <a:rPr lang="en-US" sz="4400">
                <a:solidFill>
                  <a:srgbClr val="252525"/>
                </a:solidFill>
              </a:rPr>
              <a:t>كما كانت هذه المكاتب تقدم خدمات للجاليات الإرترية في الدول العربية، وتعمل على تسهيل حصول البعثات التعليمية للطلبة الإرتريين حتى يلتحقوا بالجامعات في جميع التخصصات العلمية والأدبية.</a:t>
            </a:r>
          </a:p>
          <a:p>
            <a:pPr algn="r"/>
            <a:r>
              <a:rPr lang="en-US" sz="4400">
                <a:solidFill>
                  <a:srgbClr val="252525"/>
                </a:solidFill>
              </a:rPr>
              <a:t>وأشيد بهذا الخصوص بدور كل من المناضلين التالية أسماؤهم :</a:t>
            </a:r>
          </a:p>
          <a:p>
            <a:pPr algn="r"/>
            <a:r>
              <a:rPr lang="en-US" sz="4400">
                <a:solidFill>
                  <a:srgbClr val="252525"/>
                </a:solidFill>
              </a:rPr>
              <a:t>●محمد أحمد بدوي جباداي مكتب كسلا </a:t>
            </a:r>
          </a:p>
          <a:p>
            <a:pPr algn="r"/>
            <a:r>
              <a:rPr lang="en-US" sz="4400">
                <a:solidFill>
                  <a:srgbClr val="252525"/>
                </a:solidFill>
              </a:rPr>
              <a:t>●محمد عمر يحي مكتب الخرطوم</a:t>
            </a:r>
          </a:p>
          <a:p>
            <a:pPr algn="r"/>
            <a:r>
              <a:rPr lang="en-US" sz="4400">
                <a:solidFill>
                  <a:srgbClr val="252525"/>
                </a:solidFill>
              </a:rPr>
              <a:t>●إبراهيم إدريس محمد آدم مكتب دمشق</a:t>
            </a:r>
          </a:p>
          <a:p>
            <a:pPr algn="r"/>
            <a:r>
              <a:rPr lang="en-US" sz="4400">
                <a:solidFill>
                  <a:srgbClr val="252525"/>
                </a:solidFill>
              </a:rPr>
              <a:t>●عثمان صالح دندن مكتب جدة</a:t>
            </a:r>
          </a:p>
          <a:p>
            <a:pPr algn="r"/>
            <a:r>
              <a:rPr lang="en-US" sz="4400">
                <a:solidFill>
                  <a:srgbClr val="252525"/>
                </a:solidFill>
              </a:rPr>
              <a:t>●محمود اسماعيل الحاج مكتب بغداد</a:t>
            </a:r>
          </a:p>
          <a:p>
            <a:pPr algn="r"/>
            <a:r>
              <a:rPr lang="en-US" sz="4400">
                <a:solidFill>
                  <a:srgbClr val="252525"/>
                </a:solidFill>
              </a:rPr>
              <a:t>●محمد علي لباب مكتب تونس</a:t>
            </a:r>
          </a:p>
        </p:txBody>
      </p:sp>
    </p:spTree>
  </p:cSld>
  <p:clrMapOvr>
    <a:masterClrMapping/>
  </p:clrMapOvr>
</p:sld>
</file>

<file path=ppt/slides/slide19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●سليمان آدم سليمان مكتب طرابلس</a:t>
            </a:r>
          </a:p>
          <a:p>
            <a:pPr algn="r"/>
            <a:r>
              <a:rPr lang="en-US" sz="4400">
                <a:solidFill>
                  <a:srgbClr val="252525"/>
                </a:solidFill>
              </a:rPr>
              <a:t>●إدريس عثمان قلايدوس مكتب القاهرة</a:t>
            </a:r>
          </a:p>
          <a:p>
            <a:pPr algn="r"/>
            <a:r>
              <a:rPr lang="en-US" sz="4400">
                <a:solidFill>
                  <a:srgbClr val="252525"/>
                </a:solidFill>
              </a:rPr>
              <a:t>●همد محمد كلو مكتب ابوظبي</a:t>
            </a:r>
          </a:p>
          <a:p>
            <a:pPr algn="r"/>
            <a:r>
              <a:rPr lang="en-US" sz="4400">
                <a:solidFill>
                  <a:srgbClr val="252525"/>
                </a:solidFill>
              </a:rPr>
              <a:t>يُظهر هذا الفصل كيف كان العمل الثوري في الداخل متكاملًا مع الجهود الخارجية التي بذلتها مكاتب وممثليات الجبهة، إلى جانب دور الكادر الصحي في تعزيز صمود المقاتلين في ساحات المعارك. ويعكس ذلك مدى التنظيم والدقة التي سعت الجبهة لتحقيقها لضمان استمرارية الثورة في أصعب الظروف.</a:t>
            </a:r>
          </a:p>
          <a:p>
            <a:pPr algn="r"/>
            <a:r>
              <a:rPr lang="en-US" sz="5000"/>
              <a:t>  </a:t>
            </a:r>
          </a:p>
          <a:p>
            <a:pPr algn="r"/>
            <a:r>
              <a:rPr lang="en-US" sz="4400">
                <a:solidFill>
                  <a:srgbClr val="9933FF"/>
                </a:solidFill>
              </a:rPr>
              <a:t>تلخيص الفصل الثالث و العشرون  ( الأخير ) </a:t>
            </a:r>
            <a:r>
              <a:rPr lang="en-US" sz="4400">
                <a:solidFill>
                  <a:srgbClr val="252525"/>
                </a:solidFill>
              </a:rPr>
              <a:t> </a:t>
            </a:r>
          </a:p>
          <a:p>
            <a:pPr algn="r"/>
            <a:r>
              <a:rPr lang="en-US" sz="4400">
                <a:solidFill>
                  <a:srgbClr val="252525"/>
                </a:solidFill>
              </a:rPr>
              <a:t>يركّز هذا الفصل على المحاور التالية: </a:t>
            </a:r>
          </a:p>
          <a:p>
            <a:pPr algn="r"/>
            <a:r>
              <a:rPr lang="en-US" sz="4400">
                <a:solidFill>
                  <a:srgbClr val="252525"/>
                </a:solidFill>
              </a:rPr>
              <a:t>1 . دعوة من الحكومة العراقية عبر سفارتها في السودان لتقديم العلاج للمعتقلين الستة.</a:t>
            </a:r>
          </a:p>
          <a:p>
            <a:pPr algn="r"/>
            <a:r>
              <a:rPr lang="en-US" sz="4400">
                <a:solidFill>
                  <a:srgbClr val="252525"/>
                </a:solidFill>
              </a:rPr>
              <a:t>2 . المشاركة في الحرب العراقية الإيرانية.</a:t>
            </a:r>
          </a:p>
          <a:p>
            <a:pPr algn="r"/>
            <a:r>
              <a:rPr lang="en-US" sz="4400">
                <a:solidFill>
                  <a:srgbClr val="252525"/>
                </a:solidFill>
              </a:rPr>
              <a:t>3 . الالتحاق باللجنة الثورية ثم بالتنظيم الموحد.</a:t>
            </a:r>
          </a:p>
        </p:txBody>
      </p:sp>
    </p:spTree>
  </p:cSld>
  <p:clrMapOvr>
    <a:masterClrMapping/>
  </p:clrMapOvr>
</p:sld>
</file>

<file path=ppt/slides/slide19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4 .ظهور مشكلة حمدايت الحدودية مرة اخرى عام 1984م</a:t>
            </a:r>
          </a:p>
          <a:p>
            <a:pPr algn="r"/>
            <a:r>
              <a:rPr lang="en-US" sz="4400">
                <a:solidFill>
                  <a:srgbClr val="252525"/>
                </a:solidFill>
              </a:rPr>
              <a:t>5 . الدخول إلى الحكومة الإرترية بقيادة أبوبكر محمد جمعة.</a:t>
            </a:r>
          </a:p>
          <a:p>
            <a:pPr algn="r"/>
            <a:r>
              <a:rPr lang="en-US" sz="4400">
                <a:solidFill>
                  <a:srgbClr val="252525"/>
                </a:solidFill>
              </a:rPr>
              <a:t>6 . تقديم الشكر والتقدير للجهات الداعمة.</a:t>
            </a:r>
          </a:p>
          <a:p>
            <a:pPr algn="r"/>
            <a:r>
              <a:rPr lang="en-US" sz="4400">
                <a:solidFill>
                  <a:srgbClr val="252525"/>
                </a:solidFill>
              </a:rPr>
              <a:t>7 . الخاتمة.</a:t>
            </a:r>
          </a:p>
          <a:p>
            <a:pPr algn="r"/>
            <a:r>
              <a:rPr lang="en-US" sz="5000"/>
              <a:t>  </a:t>
            </a:r>
          </a:p>
          <a:p>
            <a:pPr algn="r"/>
            <a:r>
              <a:rPr lang="en-US" sz="4400">
                <a:solidFill>
                  <a:srgbClr val="9933FF"/>
                </a:solidFill>
              </a:rPr>
              <a:t>■ . دعوة من الحكومة العراقية عبر سفارتها</a:t>
            </a:r>
            <a:r>
              <a:rPr lang="en-US" sz="4400">
                <a:solidFill>
                  <a:srgbClr val="252525"/>
                </a:solidFill>
              </a:rPr>
              <a:t> </a:t>
            </a:r>
            <a:r>
              <a:rPr lang="en-US" sz="4400">
                <a:solidFill>
                  <a:srgbClr val="9933FF"/>
                </a:solidFill>
              </a:rPr>
              <a:t>في السودان لتقديم العلاج للمعتقلين الستة</a:t>
            </a:r>
            <a:r>
              <a:rPr lang="en-US" sz="4400">
                <a:solidFill>
                  <a:srgbClr val="252525"/>
                </a:solidFill>
              </a:rPr>
              <a:t> بسبب معاناتهم من إصابات وأمراض نتيجة ظروف النضال والاعتقالات.</a:t>
            </a:r>
          </a:p>
          <a:p>
            <a:pPr algn="r"/>
            <a:r>
              <a:rPr lang="en-US" sz="4400">
                <a:solidFill>
                  <a:srgbClr val="252525"/>
                </a:solidFill>
              </a:rPr>
              <a:t>وكان المعتقلون الستة هم :</a:t>
            </a:r>
          </a:p>
          <a:p>
            <a:pPr algn="r"/>
            <a:r>
              <a:rPr lang="en-US" sz="4400">
                <a:solidFill>
                  <a:srgbClr val="252525"/>
                </a:solidFill>
              </a:rPr>
              <a:t>●المناضل محمد إسماعيل عبده (عضو المجلس الثوري ورئيس المحكمة العليا).</a:t>
            </a:r>
          </a:p>
          <a:p>
            <a:pPr algn="r"/>
            <a:r>
              <a:rPr lang="en-US" sz="4400">
                <a:solidFill>
                  <a:srgbClr val="252525"/>
                </a:solidFill>
              </a:rPr>
              <a:t>●المناضل إبراهيم إدريس محمد آدم (عضو المجلس الثوري ومفوض سياسي في الوحدة الإدارية رقم 2).</a:t>
            </a:r>
          </a:p>
          <a:p>
            <a:pPr algn="r"/>
            <a:r>
              <a:rPr lang="en-US" sz="4400">
                <a:solidFill>
                  <a:srgbClr val="252525"/>
                </a:solidFill>
              </a:rPr>
              <a:t>●المناضل محمد عثمان إزاز (المشرف </a:t>
            </a:r>
          </a:p>
        </p:txBody>
      </p:sp>
    </p:spTree>
  </p:cSld>
  <p:clrMapOvr>
    <a:masterClrMapping/>
  </p:clrMapOvr>
</p:sld>
</file>

<file path=ppt/slides/slide19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العسكري لجبهة أم حجر).</a:t>
            </a:r>
          </a:p>
          <a:p>
            <a:pPr algn="r"/>
            <a:r>
              <a:rPr lang="en-US" sz="4400">
                <a:solidFill>
                  <a:srgbClr val="252525"/>
                </a:solidFill>
              </a:rPr>
              <a:t>●المناضل محمد حامد آدم (المفوض السياسي في الوحدة رقم 4).</a:t>
            </a:r>
          </a:p>
          <a:p>
            <a:pPr algn="r"/>
            <a:r>
              <a:rPr lang="en-US" sz="4400">
                <a:solidFill>
                  <a:srgbClr val="252525"/>
                </a:solidFill>
              </a:rPr>
              <a:t>●المناضل حامد صالح تركي (عضو المحكمة العليا).</a:t>
            </a:r>
          </a:p>
          <a:p>
            <a:pPr algn="r"/>
            <a:r>
              <a:rPr lang="en-US" sz="4400">
                <a:solidFill>
                  <a:srgbClr val="252525"/>
                </a:solidFill>
              </a:rPr>
              <a:t>●المناضل جعفر علي أسد (كادر متقدم).</a:t>
            </a:r>
          </a:p>
          <a:p>
            <a:pPr algn="r"/>
            <a:r>
              <a:rPr lang="en-US" sz="4400">
                <a:solidFill>
                  <a:srgbClr val="252525"/>
                </a:solidFill>
              </a:rPr>
              <a:t>لم يلبِّ الدعوة إلا محمد حامد آدم ومحمد عثمان إزاز، علمًا أن الدعوة تمت بوساطة جعفر علي أسد لكونه عضوًا في حزب البعث العربي وعضو القيادة القومية.</a:t>
            </a:r>
          </a:p>
          <a:p>
            <a:pPr algn="r"/>
            <a:r>
              <a:rPr lang="en-US" sz="4400">
                <a:solidFill>
                  <a:srgbClr val="252525"/>
                </a:solidFill>
              </a:rPr>
              <a:t>عندما وصلنا إلى بغداد، تم استقبالنا وإنزالنا في منزل فخم محاط بحديقة خضراء تزدان بمختلف أنواع الزهور والفواكه وأشجار التمر. كان المنزل مؤثثًا بشكل حديث، وقد مكثنا فيه مدة شهرين.</a:t>
            </a:r>
          </a:p>
          <a:p>
            <a:pPr algn="r"/>
            <a:r>
              <a:rPr lang="en-US" sz="4400">
                <a:solidFill>
                  <a:srgbClr val="252525"/>
                </a:solidFill>
              </a:rPr>
              <a:t>■ المشاركة في الحرب العراقية الإيرانية</a:t>
            </a:r>
          </a:p>
          <a:p>
            <a:pPr algn="r"/>
            <a:r>
              <a:rPr lang="en-US" sz="4400">
                <a:solidFill>
                  <a:srgbClr val="252525"/>
                </a:solidFill>
              </a:rPr>
              <a:t>وبعد مرور شهرين طلبنا ان نشارك في القتال الدائر بين العراق وإيران كمتطوعين في الحرب </a:t>
            </a:r>
          </a:p>
        </p:txBody>
      </p:sp>
    </p:spTree>
  </p:cSld>
  <p:clrMapOvr>
    <a:masterClrMapping/>
  </p:clrMapOvr>
</p:sld>
</file>

<file path=ppt/slides/slide19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ووافقو لنا لمدة ثلاثة اشهر وشاركنا في ساحات القتال مع مجاميع من متطوعي</a:t>
            </a:r>
          </a:p>
          <a:p>
            <a:pPr algn="r"/>
            <a:r>
              <a:rPr lang="en-US" sz="4400">
                <a:solidFill>
                  <a:srgbClr val="252525"/>
                </a:solidFill>
              </a:rPr>
              <a:t> الشباب العرب فيهم مصريون ، وسودانيون وصوماليون.. ثم اتجهنا الى معسكرات التدريب لمدة 45 يوما وكان التدريب بغرض فهم واستخدام الأسلحة الفردية مثل كلاشنكوف وآر بي جي وقنابل يدوية وبعد انتهاء التدريب تم نقلنا الى ساحات القتال</a:t>
            </a:r>
          </a:p>
          <a:p>
            <a:pPr algn="r"/>
            <a:r>
              <a:rPr lang="en-US" sz="4400">
                <a:solidFill>
                  <a:srgbClr val="252525"/>
                </a:solidFill>
              </a:rPr>
              <a:t>تم توزيعنا في الجبهة الأمامية، وتحديدًا في موقع الدفاع رقم 70. مع بداية المعركة، التي اندلعت برًا وجوًا وشاركت فيها مختلف أنواع الأسلحة، كانت السماء ممتلئة بالطائرات الحربية من شتى الأنواع. قبل بدء المعركة، جاء إلينا قائد المحور، اللواء محمود، وأخبرنا قائلًا: "أنتم الآن في الدفاع الأخير، ولكن عندما تبدأ المعركة ستصبحون في الدفاع الأول". وهكذا، عندما اشتعلت المعركة، وجدنا أنفسنا بالفعل في الخط الأمامي.</a:t>
            </a:r>
          </a:p>
        </p:txBody>
      </p:sp>
    </p:spTree>
  </p:cSld>
  <p:clrMapOvr>
    <a:masterClrMapping/>
  </p:clrMapOvr>
</p:sld>
</file>

<file path=ppt/slides/slide19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سرعان ما اختلط الحابل بالنابل بسبب الرعب الذي أحدثته أصوات الطائرات والمدفعية وحركة الآليات الثقيلة. استمرت المعركة لمدة 12 ساعة متواصلة، وأسفرت عن خسائر كبيرة، حيث سقط آلاف القتلى والجرحى من الطرفين، إضافة إلى عدد كبير من الأسرى.</a:t>
            </a:r>
          </a:p>
          <a:p>
            <a:pPr algn="r"/>
            <a:r>
              <a:rPr lang="en-US" sz="4400">
                <a:solidFill>
                  <a:srgbClr val="252525"/>
                </a:solidFill>
              </a:rPr>
              <a:t>ورغم أن المنطقة كانت صحراء مكشوفة، فإن المهندسين العراقيين نجحوا باستخدام الجرافات في بناء سواتر ودفاعات على شكل خنادق وتلال، كما أنشؤوا نهرًا اصطناعيًا موصولًا بالتيار الكهربائي بهدف عرقلة تقدم الجيش الإيراني.</a:t>
            </a:r>
          </a:p>
          <a:p>
            <a:pPr algn="r"/>
            <a:r>
              <a:rPr lang="en-US" sz="4400">
                <a:solidFill>
                  <a:srgbClr val="252525"/>
                </a:solidFill>
              </a:rPr>
              <a:t>بعد أن أمضينا قرابة شهرين في ساحات القتال، تم نقلنا إلى بغداد لتلقي العلاج. وبعد قضاء شهر آخر هناك للتعافي، عدنا إلى الخرطوم سالمين.</a:t>
            </a:r>
          </a:p>
          <a:p>
            <a:pPr algn="r"/>
            <a:r>
              <a:rPr lang="en-US" sz="4400">
                <a:solidFill>
                  <a:srgbClr val="9933FF"/>
                </a:solidFill>
              </a:rPr>
              <a:t>■  الالتحاق باللجنة الثورية ثم بالتنظيم الموحد</a:t>
            </a:r>
          </a:p>
        </p:txBody>
      </p:sp>
    </p:spTree>
  </p:cSld>
  <p:clrMapOvr>
    <a:masterClrMapping/>
  </p:clrMapOvr>
</p:sld>
</file>

<file path=ppt/slides/slide19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بعد عودتي من العراق وانتهاء فترة العلاج، تواصلت مع تنظيم اللجنة الثورية بقيادة أبو بكر محمد جمع بهدف الانضمام إلى التنظيم. تم قبول طلبي والتحقت بالتنظيم، حيث تم تعييني عضوًا في هيئة الأركان التابعة للمكتب العسكري عام 1983م.</a:t>
            </a:r>
          </a:p>
          <a:p>
            <a:pPr algn="r"/>
            <a:r>
              <a:rPr lang="en-US" sz="4400">
                <a:solidFill>
                  <a:srgbClr val="252525"/>
                </a:solidFill>
              </a:rPr>
              <a:t>وفي عام 1984م، عُقد مؤتمر عام للتنظيم، وتم اختياري خلاله عضوًا في المجلس الوطني للتنظيم.</a:t>
            </a:r>
          </a:p>
          <a:p>
            <a:pPr algn="r"/>
            <a:r>
              <a:rPr lang="en-US" sz="4400">
                <a:solidFill>
                  <a:srgbClr val="9933FF"/>
                </a:solidFill>
              </a:rPr>
              <a:t>■ ظهور مشكلة حمدايت الحدودية مرة اخرى عام 1984م</a:t>
            </a:r>
          </a:p>
          <a:p>
            <a:pPr algn="r"/>
            <a:r>
              <a:rPr lang="en-US" sz="4400">
                <a:solidFill>
                  <a:srgbClr val="252525"/>
                </a:solidFill>
              </a:rPr>
              <a:t>أخي القارئ الكريم، تطرق المؤلف سابقًا إلى مشكلة حمدايت التي ظهرت عام 1978م أثناء وجوده في صفوف جبهة التحرير الإريترية كعضو في المجلس الثوري. في ذلك الوقت، برزت مشكلة قطاع الطرق على الحدود السودانية الإريترية، حيث كانوا يمارسون أعمال النهب والاعتداء، إذ يعترضون الحافلات </a:t>
            </a:r>
          </a:p>
        </p:txBody>
      </p:sp>
    </p:spTree>
  </p:cSld>
  <p:clrMapOvr>
    <a:masterClrMapping/>
  </p:clrMapOvr>
</p:sld>
</file>

<file path=ppt/slides/slide19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المتجهة من كسلا إلى حمدايت، ويصادرون أموال الركاب الذين كانوا خليطًا من السودانيين والإريتريين الأبرياء، بالإضافة إلى اختطاف الأطفال ونهب الماشية.</a:t>
            </a:r>
          </a:p>
          <a:p>
            <a:pPr algn="r"/>
            <a:r>
              <a:rPr lang="en-US" sz="4400">
                <a:solidFill>
                  <a:srgbClr val="252525"/>
                </a:solidFill>
              </a:rPr>
              <a:t>في تلك الفترة، كان النقيب أحمد الفكي حاكمًا لمنطقة حمدايت، وقد طلب التعاون مع جبهة التحرير الإريترية لضبط الأوضاع الأمنية وتأمين الحدود. وتم تكليف المؤلف، المناضل محمد عثمان إزاز، بهذه المهمة. وخلال شهرين من العمل الدؤوب وملاحقة قطاع الطرق، نجح في تأمين الطريق وإعادة الاستقرار إلى المنطقة.</a:t>
            </a:r>
          </a:p>
          <a:p>
            <a:pPr algn="r"/>
            <a:r>
              <a:rPr lang="en-US" sz="4400">
                <a:solidFill>
                  <a:srgbClr val="252525"/>
                </a:solidFill>
              </a:rPr>
              <a:t>وقد لاقت جهوده تقديرًا وثناءً كبيرين من طرف الحكومة السودانية آنذاك، نظرًا للدور البارز الذي قام به  في إنهاء تلك الأزمة الأمنية.</a:t>
            </a:r>
          </a:p>
          <a:p>
            <a:pPr algn="r"/>
            <a:r>
              <a:rPr lang="en-US" sz="4400">
                <a:solidFill>
                  <a:srgbClr val="252525"/>
                </a:solidFill>
              </a:rPr>
              <a:t>في عام 1984م، ظهرت مشكلة قطاع الطرق مجددًا في منطقة حمدايت. السودانيون راجعوا ملفاتهم وذكروا أنه في عام 1978م تم </a:t>
            </a:r>
          </a:p>
        </p:txBody>
      </p:sp>
    </p:spTree>
  </p:cSld>
  <p:clrMapOvr>
    <a:masterClrMapping/>
  </p:clrMapOvr>
</p:sld>
</file>

<file path=ppt/slides/slide19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تطهير هذه المنطقة من قطاع الطرق على يد عوض الفكي، بالتعاون مع جبهة التحرير الإرترية، وبقيادة المناضل محمد عثمان إزاز.</a:t>
            </a:r>
          </a:p>
          <a:p>
            <a:pPr algn="r"/>
            <a:r>
              <a:rPr lang="en-US" sz="4400">
                <a:solidFill>
                  <a:srgbClr val="252525"/>
                </a:solidFill>
              </a:rPr>
              <a:t>خلال تلك الفترة، تم الاتصال بجميع التنظيمات الإرترية. استدعى حينها عميد الجيش وحاكم كسلا مندوبي التنظيمات الإرترية إلى اجتماع. عندما حضروا، طرح عليهم سؤالًا يتعلق بمحمد عثمان إزاز. أجاب مندوب اللجنة الثورية بأن إزاز مناضل يعمل معهم.</a:t>
            </a:r>
          </a:p>
          <a:p>
            <a:pPr algn="r"/>
            <a:r>
              <a:rPr lang="en-US" sz="4400">
                <a:solidFill>
                  <a:srgbClr val="252525"/>
                </a:solidFill>
              </a:rPr>
              <a:t>بناءً على ذلك، طلب العميد من مندوب اللجنة الثورية البقاء، بينما طلب من باقي مندوبي التنظيمات الانصراف. عندما سألوا عن السبب وراء طلب محمد عثمان إزاز تحديدًا، أجابوا بأنهم لا يعرفون السبب بدقة، لكنهم أبلغوا أنه مطلوب من قبل "اللواء القوة الشرقية"، الذي كان مقره في مدينة القضارف.</a:t>
            </a:r>
          </a:p>
          <a:p>
            <a:pPr algn="r"/>
            <a:r>
              <a:rPr lang="en-US" sz="4400">
                <a:solidFill>
                  <a:srgbClr val="252525"/>
                </a:solidFill>
              </a:rPr>
              <a:t>عند وصولنا إلى بوابة الحامية في تمام الساعة الثامنة صباحًا، قدمت نفسي قائلًا: "أنا محمد </a:t>
            </a: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التاريخي لكنه الأفضل من غيره لرواية أحداث كان جزءا منها مشاركا في صناعتها </a:t>
            </a:r>
          </a:p>
          <a:p>
            <a:pPr algn="r"/>
            <a:r>
              <a:rPr lang="en-US" sz="4400">
                <a:solidFill>
                  <a:srgbClr val="252525"/>
                </a:solidFill>
              </a:rPr>
              <a:t>ولهذا استأذنت ( وكالة زاجل الإرترية للانباء - زينا - ) </a:t>
            </a:r>
            <a:r>
              <a:rPr lang="en-US" sz="4400">
                <a:solidFill>
                  <a:srgbClr val="252525"/>
                </a:solidFill>
              </a:rPr>
              <a:t>الأستاذ إدريس إبراهيم آيم لإعادة نشر </a:t>
            </a:r>
            <a:r>
              <a:rPr lang="en-US" sz="4400">
                <a:solidFill>
                  <a:srgbClr val="252525"/>
                </a:solidFill>
              </a:rPr>
              <a:t> ملخص </a:t>
            </a:r>
            <a:r>
              <a:rPr lang="en-US" sz="4400">
                <a:solidFill>
                  <a:srgbClr val="252525"/>
                </a:solidFill>
              </a:rPr>
              <a:t>(جبهة التحرير الارترية انتصارات البداية واتكاسات النهاية، تاليف المناضل محمد عثمان إزاز</a:t>
            </a:r>
            <a:r>
              <a:rPr lang="en-US" sz="4400">
                <a:solidFill>
                  <a:srgbClr val="252525"/>
                </a:solidFill>
              </a:rPr>
              <a:t>   ) .</a:t>
            </a:r>
          </a:p>
          <a:p>
            <a:pPr algn="r"/>
            <a:r>
              <a:rPr lang="en-US" sz="4400">
                <a:solidFill>
                  <a:srgbClr val="252525"/>
                </a:solidFill>
              </a:rPr>
              <a:t> نعيد نشر الملخص تحت عنوان :</a:t>
            </a:r>
            <a:r>
              <a:rPr lang="en-US" sz="4800">
                <a:solidFill>
                  <a:srgbClr val="9933FF"/>
                </a:solidFill>
              </a:rPr>
              <a:t> (الملخص  المفيد لكتاب  الجبهة بين مرحلتي الانتصارات </a:t>
            </a:r>
            <a:r>
              <a:rPr lang="en-US" sz="4800">
                <a:solidFill>
                  <a:srgbClr val="9933FF"/>
                </a:solidFill>
              </a:rPr>
              <a:t>والانتكاسات</a:t>
            </a:r>
            <a:r>
              <a:rPr lang="en-US" sz="4400">
                <a:solidFill>
                  <a:srgbClr val="252525"/>
                </a:solidFill>
              </a:rPr>
              <a:t> ) </a:t>
            </a:r>
          </a:p>
          <a:p>
            <a:pPr algn="r"/>
            <a:r>
              <a:rPr lang="en-US" sz="5000"/>
              <a:t>  </a:t>
            </a:r>
          </a:p>
          <a:p>
            <a:pPr algn="r"/>
            <a:r>
              <a:rPr lang="en-US" sz="4400">
                <a:solidFill>
                  <a:srgbClr val="252525"/>
                </a:solidFill>
              </a:rPr>
              <a:t>وقد لبى  - مشكورا - صاحب الملخص لرغبتنا فأذن بإعادة نشر الملخص ووافق علاما جرى فيه من تعديلات تحريرية اقتضاها المقام والمهنة . وقد قصدنا من إعادة نشر المادة الملخصة حفظا لها وتعميما للفائدة .</a:t>
            </a:r>
          </a:p>
          <a:p>
            <a:pPr algn="r"/>
            <a:r>
              <a:rPr lang="en-US" sz="4400">
                <a:solidFill>
                  <a:srgbClr val="252525"/>
                </a:solidFill>
              </a:rPr>
              <a:t>وزينا تقدم شكرها الجزيل للمؤلف المناضل </a:t>
            </a:r>
          </a:p>
        </p:txBody>
      </p:sp>
    </p:spTree>
  </p:cSld>
  <p:clrMapOvr>
    <a:masterClrMapping/>
  </p:clrMapOvr>
</p:sld>
</file>

<file path=ppt/slides/slide2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واعتماد الكفاح المسلح وسيلة أساسية لرد العدوان وتحرير كامل تراب الوطن.</a:t>
            </a:r>
          </a:p>
          <a:p>
            <a:pPr algn="r"/>
            <a:r>
              <a:rPr lang="en-US" sz="4400">
                <a:solidFill>
                  <a:srgbClr val="252525"/>
                </a:solidFill>
              </a:rPr>
              <a:t>- تكوين لجنة تنفيذية تقود العمل السياسي والعسكري وتمثل الشعب الإرتري في المحافل الدولية.</a:t>
            </a:r>
          </a:p>
          <a:p>
            <a:pPr algn="r"/>
            <a:r>
              <a:rPr lang="en-US" sz="4400">
                <a:solidFill>
                  <a:srgbClr val="252525"/>
                </a:solidFill>
              </a:rPr>
              <a:t>● تأسيس لجنة مركزية نواة لجبهة التحرير الإرترية، وضمت في عضويتها نخبة من الطلاب والسياسيين، وهم:</a:t>
            </a:r>
          </a:p>
          <a:p>
            <a:pPr algn="r"/>
            <a:r>
              <a:rPr lang="en-US" sz="4400">
                <a:solidFill>
                  <a:srgbClr val="252525"/>
                </a:solidFill>
              </a:rPr>
              <a:t>◇ الشيخ إدريس محمد آدم</a:t>
            </a:r>
          </a:p>
          <a:p>
            <a:pPr algn="r"/>
            <a:r>
              <a:rPr lang="en-US" sz="4400">
                <a:solidFill>
                  <a:srgbClr val="252525"/>
                </a:solidFill>
              </a:rPr>
              <a:t>◇محمد صالح حمد</a:t>
            </a:r>
          </a:p>
          <a:p>
            <a:pPr algn="r"/>
            <a:r>
              <a:rPr lang="en-US" sz="4400">
                <a:solidFill>
                  <a:srgbClr val="252525"/>
                </a:solidFill>
              </a:rPr>
              <a:t>◇سعيد حسين</a:t>
            </a:r>
          </a:p>
          <a:p>
            <a:pPr algn="r"/>
            <a:r>
              <a:rPr lang="en-US" sz="4400">
                <a:solidFill>
                  <a:srgbClr val="252525"/>
                </a:solidFill>
              </a:rPr>
              <a:t>◇طه محمد نور</a:t>
            </a:r>
          </a:p>
          <a:p>
            <a:pPr algn="r"/>
            <a:r>
              <a:rPr lang="en-US" sz="4400">
                <a:solidFill>
                  <a:srgbClr val="252525"/>
                </a:solidFill>
              </a:rPr>
              <a:t>◇عثمان إبراهيم بشير</a:t>
            </a:r>
          </a:p>
          <a:p>
            <a:pPr algn="r"/>
            <a:r>
              <a:rPr lang="en-US" sz="4400">
                <a:solidFill>
                  <a:srgbClr val="252525"/>
                </a:solidFill>
              </a:rPr>
              <a:t>◇محمد سعيد عنطاطا</a:t>
            </a:r>
          </a:p>
          <a:p>
            <a:pPr algn="r"/>
            <a:r>
              <a:rPr lang="en-US" sz="4400">
                <a:solidFill>
                  <a:srgbClr val="252525"/>
                </a:solidFill>
              </a:rPr>
              <a:t>◇إبراهيم إدريس أحمد</a:t>
            </a:r>
          </a:p>
          <a:p>
            <a:pPr algn="r"/>
            <a:r>
              <a:rPr lang="en-US" sz="4400">
                <a:solidFill>
                  <a:srgbClr val="252525"/>
                </a:solidFill>
              </a:rPr>
              <a:t>◇إدريس عثمان قلايدوس</a:t>
            </a:r>
          </a:p>
          <a:p>
            <a:pPr algn="r"/>
            <a:r>
              <a:rPr lang="en-US" sz="4400">
                <a:solidFill>
                  <a:srgbClr val="252525"/>
                </a:solidFill>
              </a:rPr>
              <a:t>◇سيد أحمد محمد هاشم</a:t>
            </a:r>
          </a:p>
          <a:p>
            <a:pPr algn="r"/>
            <a:r>
              <a:rPr lang="en-US" sz="4400">
                <a:solidFill>
                  <a:srgbClr val="252525"/>
                </a:solidFill>
              </a:rPr>
              <a:t>◇آدم أكتي</a:t>
            </a:r>
          </a:p>
        </p:txBody>
      </p:sp>
    </p:spTree>
  </p:cSld>
  <p:clrMapOvr>
    <a:masterClrMapping/>
  </p:clrMapOvr>
</p:sld>
</file>

<file path=ppt/slides/slide20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عثمان إزاز، وجئت من كسلا لمقابلة اللواء قائد القوات الشرقية."</a:t>
            </a:r>
          </a:p>
          <a:p>
            <a:pPr algn="r"/>
            <a:r>
              <a:rPr lang="en-US" sz="4400">
                <a:solidFill>
                  <a:srgbClr val="252525"/>
                </a:solidFill>
              </a:rPr>
              <a:t>استقبلني عند البوابة العميد عوض الفكي، واصطحبني إلى مكتب اللواء. سلّم عليَّ اللواء ورحّب بي، ثم أخبرني بأن الاجتماع سيُعقد في الساعة العاشرة. بعد ذلك، عاد اللواء إلى مكتبه، بينما بقيت مع العميد عوض الفكي.</a:t>
            </a:r>
          </a:p>
          <a:p>
            <a:pPr algn="r"/>
            <a:r>
              <a:rPr lang="en-US" sz="4400">
                <a:solidFill>
                  <a:srgbClr val="252525"/>
                </a:solidFill>
              </a:rPr>
              <a:t>خلال هذه الفترة، توافد عدد من الضباط، حيث حضر عميد وعقيد من القربة، وعميد وعقيد من كسلا، وعميد وعقيد من القضارف، وجميعهم كانوا مدعوّين لحضور لقاء مع القائد الإرتري محمد عثمان إزاز.</a:t>
            </a:r>
          </a:p>
          <a:p>
            <a:pPr algn="r"/>
            <a:r>
              <a:rPr lang="en-US" sz="4400">
                <a:solidFill>
                  <a:srgbClr val="252525"/>
                </a:solidFill>
              </a:rPr>
              <a:t>بعد أن تناولنا وجبة الإفطار معًا، بدأ الاجتماع في الساعة العاشرة والنصف برئاسة اللواء، وبحضور جميع الضباط. خلال الاجتماع، تم عرض المشكلة عليّ، حيث طلبوا مني المساعدة في القضاء على قطاع الطرق، فقبلت طلبهم لأن معظم الضحايا كانوا من الإرتريين.</a:t>
            </a:r>
          </a:p>
        </p:txBody>
      </p:sp>
    </p:spTree>
  </p:cSld>
  <p:clrMapOvr>
    <a:masterClrMapping/>
  </p:clrMapOvr>
</p:sld>
</file>

<file path=ppt/slides/slide20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تواصلت بعد ذلك مع المسؤول العسكري للتنظيم، وطلبت منه اختيار وتجهيز 25 مقاتلًا مسلحين ببنادق الكلاشينكوف والقنابل اليدوية، تحت قيادة المناضل النور همد. جلست معه لإعطائه التعليمات، وقلت له:</a:t>
            </a:r>
          </a:p>
          <a:p>
            <a:pPr algn="r"/>
            <a:r>
              <a:rPr lang="en-US" sz="4400">
                <a:solidFill>
                  <a:srgbClr val="252525"/>
                </a:solidFill>
              </a:rPr>
              <a:t>"إذا أردنا تحقيق النصر ونجاح العملية، علينا الالتزام بالابتعاد عن ثلاثة أشياء:</a:t>
            </a:r>
          </a:p>
          <a:p>
            <a:pPr algn="r"/>
            <a:r>
              <a:rPr lang="en-US" sz="4400">
                <a:solidFill>
                  <a:srgbClr val="252525"/>
                </a:solidFill>
              </a:rPr>
              <a:t>1. المال ( الرشوة )</a:t>
            </a:r>
          </a:p>
          <a:p>
            <a:pPr algn="r"/>
            <a:r>
              <a:rPr lang="en-US" sz="4400">
                <a:solidFill>
                  <a:srgbClr val="252525"/>
                </a:solidFill>
              </a:rPr>
              <a:t>2. الخمر</a:t>
            </a:r>
          </a:p>
          <a:p>
            <a:pPr algn="r"/>
            <a:r>
              <a:rPr lang="en-US" sz="4400">
                <a:solidFill>
                  <a:srgbClr val="252525"/>
                </a:solidFill>
              </a:rPr>
              <a:t>3. النساء</a:t>
            </a:r>
          </a:p>
          <a:p>
            <a:pPr algn="r"/>
            <a:r>
              <a:rPr lang="en-US" sz="4400">
                <a:solidFill>
                  <a:srgbClr val="252525"/>
                </a:solidFill>
              </a:rPr>
              <a:t>إذا خالفنا أيًّا من هذه الأمور الثلاثة، فإن المهمة ستكون مصيرها الفشل."</a:t>
            </a:r>
          </a:p>
          <a:p>
            <a:pPr algn="r"/>
            <a:r>
              <a:rPr lang="en-US" sz="4400">
                <a:solidFill>
                  <a:srgbClr val="252525"/>
                </a:solidFill>
              </a:rPr>
              <a:t>وهذه المهمة ذات زمن محدود، وقد تستغرق من ثلاثة إلى خمسة أشهر.</a:t>
            </a:r>
          </a:p>
          <a:p>
            <a:pPr algn="r"/>
            <a:r>
              <a:rPr lang="en-US" sz="4400">
                <a:solidFill>
                  <a:srgbClr val="252525"/>
                </a:solidFill>
              </a:rPr>
              <a:t>وفي هذه الفترة تم توحيد ثلاثة تنظيمات إريترية تحت اسم "التنظيم الموحد"، وهي:</a:t>
            </a:r>
          </a:p>
          <a:p>
            <a:pPr algn="r"/>
            <a:r>
              <a:rPr lang="en-US" sz="4400">
                <a:solidFill>
                  <a:srgbClr val="252525"/>
                </a:solidFill>
              </a:rPr>
              <a:t>●قوات التحرير الشعبية</a:t>
            </a:r>
          </a:p>
          <a:p>
            <a:pPr algn="r"/>
            <a:r>
              <a:rPr lang="en-US" sz="4400">
                <a:solidFill>
                  <a:srgbClr val="252525"/>
                </a:solidFill>
              </a:rPr>
              <a:t>●جبهة التحرير الإريترية</a:t>
            </a:r>
          </a:p>
        </p:txBody>
      </p:sp>
    </p:spTree>
  </p:cSld>
  <p:clrMapOvr>
    <a:masterClrMapping/>
  </p:clrMapOvr>
</p:sld>
</file>

<file path=ppt/slides/slide20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●اللجنة الثورية</a:t>
            </a:r>
          </a:p>
          <a:p>
            <a:pPr algn="r"/>
            <a:r>
              <a:rPr lang="en-US" sz="4400">
                <a:solidFill>
                  <a:srgbClr val="252525"/>
                </a:solidFill>
              </a:rPr>
              <a:t>عُقد مؤتمر للتنظيم الموحد، وتم انتخابي عضوًا في المجلس الوطني ونائبًا لمكتب الشؤون الاجتماعية حتى عام 1991م.</a:t>
            </a:r>
          </a:p>
          <a:p>
            <a:pPr algn="r"/>
            <a:r>
              <a:rPr lang="en-US" sz="4400">
                <a:solidFill>
                  <a:srgbClr val="252525"/>
                </a:solidFill>
              </a:rPr>
              <a:t>ورغم هذا التوحيد، كان التنظيم الموحد يعاني من صراعات عقيمة لا تمت بصلة لنضال الشعب الإريتري.</a:t>
            </a:r>
          </a:p>
          <a:p>
            <a:pPr algn="r"/>
            <a:r>
              <a:rPr lang="en-US" sz="4400">
                <a:solidFill>
                  <a:srgbClr val="9933FF"/>
                </a:solidFill>
              </a:rPr>
              <a:t>■الشكر والعرفان</a:t>
            </a:r>
          </a:p>
          <a:p>
            <a:pPr algn="r"/>
            <a:r>
              <a:rPr lang="en-US" sz="4400">
                <a:solidFill>
                  <a:srgbClr val="252525"/>
                </a:solidFill>
              </a:rPr>
              <a:t>لا يمكن لهذه المذكرات أن ترى النور لولا جهود وتعاون العديد من الإخوة الأعزاء الذين كانوا بمثابة الجنود المجهولين، وقد قدموا لي الدعم والمساندة في مختلف المراحل. أتوجه إليهم بجزيل الشكر والامتنان، </a:t>
            </a:r>
          </a:p>
          <a:p>
            <a:pPr algn="r"/>
            <a:r>
              <a:rPr lang="en-US" sz="4400">
                <a:solidFill>
                  <a:srgbClr val="252525"/>
                </a:solidFill>
              </a:rPr>
              <a:t>وأخص بالشكر </a:t>
            </a:r>
          </a:p>
          <a:p>
            <a:pPr algn="r"/>
            <a:r>
              <a:rPr lang="en-US" sz="4400">
                <a:solidFill>
                  <a:srgbClr val="252525"/>
                </a:solidFill>
              </a:rPr>
              <a:t>1 .في مجال الدعم المعنوي، والتشجيع الأدبي، والتحفيز على كتابة هذه المذكرات، الإخوة المناضلين والأساتذة التالية أسماؤهم:</a:t>
            </a:r>
          </a:p>
          <a:p>
            <a:pPr algn="r"/>
            <a:r>
              <a:rPr lang="en-US" sz="4400">
                <a:solidFill>
                  <a:srgbClr val="252525"/>
                </a:solidFill>
              </a:rPr>
              <a:t>●المناضل محمد حامد محمود عشكراي</a:t>
            </a:r>
          </a:p>
        </p:txBody>
      </p:sp>
    </p:spTree>
  </p:cSld>
  <p:clrMapOvr>
    <a:masterClrMapping/>
  </p:clrMapOvr>
</p:sld>
</file>

<file path=ppt/slides/slide20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●المناضل إبراهيم حامد توتيل</a:t>
            </a:r>
          </a:p>
          <a:p>
            <a:pPr algn="r"/>
            <a:r>
              <a:rPr lang="en-US" sz="4400">
                <a:solidFill>
                  <a:srgbClr val="252525"/>
                </a:solidFill>
              </a:rPr>
              <a:t>●المناضل عبدالرحمن صالح نكروما</a:t>
            </a:r>
          </a:p>
          <a:p>
            <a:pPr algn="r"/>
            <a:r>
              <a:rPr lang="en-US" sz="4400">
                <a:solidFill>
                  <a:srgbClr val="252525"/>
                </a:solidFill>
              </a:rPr>
              <a:t>●الأستاذ عمر صالح أفندي</a:t>
            </a:r>
          </a:p>
          <a:p>
            <a:pPr algn="r"/>
            <a:r>
              <a:rPr lang="en-US" sz="4400">
                <a:solidFill>
                  <a:srgbClr val="252525"/>
                </a:solidFill>
              </a:rPr>
              <a:t>●الأستاذ خالد محمد إدريس الفوالي</a:t>
            </a:r>
          </a:p>
          <a:p>
            <a:pPr algn="r"/>
            <a:r>
              <a:rPr lang="en-US" sz="4400">
                <a:solidFill>
                  <a:srgbClr val="252525"/>
                </a:solidFill>
              </a:rPr>
              <a:t>●الأستاذ فؤاد محمد عثمان إزاز</a:t>
            </a:r>
          </a:p>
          <a:p>
            <a:pPr algn="r"/>
            <a:r>
              <a:rPr lang="en-US" sz="5000"/>
              <a:t>  </a:t>
            </a:r>
          </a:p>
          <a:p>
            <a:pPr algn="r"/>
            <a:r>
              <a:rPr lang="en-US" sz="4400">
                <a:solidFill>
                  <a:srgbClr val="252525"/>
                </a:solidFill>
              </a:rPr>
              <a:t>2 . في مجال كتابة المسودات الأولى:</a:t>
            </a:r>
          </a:p>
          <a:p>
            <a:pPr algn="r"/>
            <a:r>
              <a:rPr lang="en-US" sz="4400">
                <a:solidFill>
                  <a:srgbClr val="252525"/>
                </a:solidFill>
              </a:rPr>
              <a:t>●الأستاذ إبراهيم موسى حامد</a:t>
            </a:r>
          </a:p>
          <a:p>
            <a:pPr algn="r"/>
            <a:r>
              <a:rPr lang="en-US" sz="4400">
                <a:solidFill>
                  <a:srgbClr val="252525"/>
                </a:solidFill>
              </a:rPr>
              <a:t>●الأستاذ عثمان محمد عثمان إزاز</a:t>
            </a:r>
          </a:p>
          <a:p>
            <a:pPr algn="r"/>
            <a:r>
              <a:rPr lang="en-US" sz="4400">
                <a:solidFill>
                  <a:srgbClr val="252525"/>
                </a:solidFill>
              </a:rPr>
              <a:t>●الأستاذة سماح محمد عثمان إزاز</a:t>
            </a:r>
          </a:p>
          <a:p>
            <a:pPr algn="r"/>
            <a:r>
              <a:rPr lang="en-US" sz="4400">
                <a:solidFill>
                  <a:srgbClr val="252525"/>
                </a:solidFill>
              </a:rPr>
              <a:t>3 . في مجال الدعم الفني واللغوي:</a:t>
            </a:r>
          </a:p>
          <a:p>
            <a:pPr algn="r"/>
            <a:r>
              <a:rPr lang="en-US" sz="4400">
                <a:solidFill>
                  <a:srgbClr val="252525"/>
                </a:solidFill>
              </a:rPr>
              <a:t>●الأستاذ سليمان يبتيت</a:t>
            </a:r>
          </a:p>
          <a:p>
            <a:pPr algn="r"/>
            <a:r>
              <a:rPr lang="en-US" sz="4400">
                <a:solidFill>
                  <a:srgbClr val="252525"/>
                </a:solidFill>
              </a:rPr>
              <a:t>●الأستاذ سليمان أبو فاطمة</a:t>
            </a:r>
          </a:p>
          <a:p>
            <a:pPr algn="r"/>
            <a:r>
              <a:rPr lang="en-US" sz="4400">
                <a:solidFill>
                  <a:srgbClr val="252525"/>
                </a:solidFill>
              </a:rPr>
              <a:t>●الأستاذ جمال عمار</a:t>
            </a:r>
          </a:p>
          <a:p>
            <a:pPr algn="r"/>
            <a:r>
              <a:rPr lang="en-US" sz="4400">
                <a:solidFill>
                  <a:srgbClr val="252525"/>
                </a:solidFill>
              </a:rPr>
              <a:t>أعبّر عن خالص امتناني وتقديري لكل من اسهم في هذا العمل، سواء بالتشجيع، أو الكتابة، أو الدعم الفني، فلكم جميعًا فضل كبير في إنجاز هذه المذكرات.</a:t>
            </a:r>
          </a:p>
        </p:txBody>
      </p:sp>
    </p:spTree>
  </p:cSld>
  <p:clrMapOvr>
    <a:masterClrMapping/>
  </p:clrMapOvr>
</p:sld>
</file>

<file path=ppt/slides/slide20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■الخاتمة</a:t>
            </a:r>
          </a:p>
          <a:p>
            <a:pPr algn="r"/>
            <a:r>
              <a:rPr lang="en-US" sz="4400">
                <a:solidFill>
                  <a:srgbClr val="252525"/>
                </a:solidFill>
              </a:rPr>
              <a:t>لكل عمل بداية ونهاية، وختامًا لهذه المذكرات، أعبّر عن شكري وتقديري للقارئ الإريتري الذي خصّص جزءًا من وقته الثمين للاطلاع على هذه الصفحات، التي تضم أحداثًا وشخصيات وظروفًا زمنية ومكانية تغطي جزءًا مهمًا من وقائع وأحداث جبهة التحرير الإريترية، التي عشتها وعايشتها بشكل عملي وفعلي، سواء كنت قريبًا من مركز القرار أو بعيدًا عنه خلال مسيرتي النضالية.</a:t>
            </a:r>
          </a:p>
          <a:p>
            <a:pPr algn="r"/>
            <a:r>
              <a:rPr lang="en-US" sz="4400">
                <a:solidFill>
                  <a:srgbClr val="252525"/>
                </a:solidFill>
              </a:rPr>
              <a:t>الهدف الأساسي من هذه المذكرات هو تقديم معلومات مهمة للإنسان الإريتري، </a:t>
            </a:r>
          </a:p>
          <a:p>
            <a:pPr algn="r"/>
            <a:r>
              <a:rPr lang="en-US" sz="4400">
                <a:solidFill>
                  <a:srgbClr val="252525"/>
                </a:solidFill>
              </a:rPr>
              <a:t>خاصة الأجيال الشابة، كي تكون إضافة نوعية وحقائق تاريخية يمكن دراستها، تحليلها، والاستفادة منها. فقد حاولت أن أقدّم من خلالها توثيقًا لفترة نضالية ممتدة من عهد حركة تحرير إريتريا إلى جبهة التحرير الإريترية وحتى مرحلة التحرير.</a:t>
            </a:r>
          </a:p>
        </p:txBody>
      </p:sp>
    </p:spTree>
  </p:cSld>
  <p:clrMapOvr>
    <a:masterClrMapping/>
  </p:clrMapOvr>
</p:sld>
</file>

<file path=ppt/slides/slide20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 هذا العمل في نهاية المطاف جهد بشري، قد يعتريه بعض الأخطاء الناتجة عن السهو أو الطباعة أو النسيان، وقد يكون هناك سقوط لبعض الأسماء أو ورود بعض المعلومات بشكل غير دقيق. لذا، فإن أصبت فيما كتبت فذلك من فضل الله، وإن أخطأت فمن نفسي والشيطان.</a:t>
            </a:r>
          </a:p>
          <a:p>
            <a:pPr algn="r"/>
            <a:r>
              <a:rPr lang="en-US" sz="5000"/>
              <a:t>  </a:t>
            </a:r>
          </a:p>
          <a:p>
            <a:pPr algn="r"/>
            <a:r>
              <a:rPr lang="en-US" sz="4400">
                <a:solidFill>
                  <a:srgbClr val="252525"/>
                </a:solidFill>
              </a:rPr>
              <a:t>المؤلف: محمد عثمان إزاز</a:t>
            </a:r>
          </a:p>
          <a:p>
            <a:r>
              <a:rPr lang="en-US" sz="5000"/>
              <a:t>  </a:t>
            </a:r>
          </a:p>
          <a:p>
            <a:r>
              <a:rPr lang="en-US" sz="5000"/>
              <a:t>  </a:t>
            </a:r>
          </a:p>
          <a:p>
            <a:r>
              <a:rPr lang="en-US" sz="5000"/>
              <a:t>  </a:t>
            </a:r>
          </a:p>
          <a:p>
            <a:r>
              <a:rPr lang="en-US" sz="4400">
                <a:solidFill>
                  <a:srgbClr val="252525"/>
                </a:solidFill>
              </a:rPr>
              <a:t>بقلم محرر زينا :</a:t>
            </a:r>
          </a:p>
          <a:p>
            <a:r>
              <a:rPr lang="en-US" sz="4400">
                <a:solidFill>
                  <a:srgbClr val="9933FF"/>
                </a:solidFill>
              </a:rPr>
              <a:t>على هامش التلخيص المفيد</a:t>
            </a:r>
            <a:r>
              <a:rPr lang="en-US" sz="4400">
                <a:solidFill>
                  <a:srgbClr val="252525"/>
                </a:solidFill>
              </a:rPr>
              <a:t> </a:t>
            </a:r>
          </a:p>
          <a:p>
            <a:r>
              <a:rPr lang="en-US" sz="5000"/>
              <a:t>  </a:t>
            </a:r>
          </a:p>
          <a:p>
            <a:r>
              <a:rPr lang="en-US" sz="4400">
                <a:solidFill>
                  <a:srgbClr val="252525"/>
                </a:solidFill>
              </a:rPr>
              <a:t>أعضاء وقيادة حزب العمل في الجبهة </a:t>
            </a:r>
          </a:p>
          <a:p>
            <a:r>
              <a:rPr lang="en-US" sz="5000"/>
              <a:t>  </a:t>
            </a:r>
          </a:p>
          <a:p>
            <a:r>
              <a:rPr lang="en-US" sz="4800">
                <a:solidFill>
                  <a:srgbClr val="9933FF"/>
                </a:solidFill>
              </a:rPr>
              <a:t>اسماء حزب العمل في جبهة التحرير </a:t>
            </a:r>
          </a:p>
        </p:txBody>
      </p:sp>
    </p:spTree>
  </p:cSld>
  <p:clrMapOvr>
    <a:masterClrMapping/>
  </p:clrMapOvr>
</p:sld>
</file>

<file path=ppt/slides/slide20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r>
              <a:rPr lang="en-US" sz="4800">
                <a:solidFill>
                  <a:srgbClr val="9933FF"/>
                </a:solidFill>
              </a:rPr>
              <a:t>الإرترية : </a:t>
            </a:r>
          </a:p>
          <a:p>
            <a:r>
              <a:rPr lang="en-US" sz="4800">
                <a:solidFill>
                  <a:srgbClr val="252525"/>
                </a:solidFill>
              </a:rPr>
              <a:t>في المؤتمر الوطني الأول - نوفمبر  ١٩٧١م-   تصاعد  الوجود الشيوعي في الجبهة حتى شكل السواد الأعظم من القيادة التشريعية -  المجلس الثوري - والتنفيذية وفيما يلي تصنيف الأعضاء القياديين حسب انتمائهم الحزبي</a:t>
            </a:r>
          </a:p>
          <a:p>
            <a:r>
              <a:rPr lang="en-US" sz="4800">
                <a:solidFill>
                  <a:srgbClr val="252525"/>
                </a:solidFill>
              </a:rPr>
              <a:t>أولا- المجلس الثوري - القيادة التشريعية</a:t>
            </a:r>
            <a:r>
              <a:rPr lang="en-US" sz="4800">
                <a:solidFill>
                  <a:srgbClr val="252525"/>
                </a:solidFill>
              </a:rPr>
              <a:t> </a:t>
            </a:r>
          </a:p>
          <a:p>
            <a:pPr algn="r"/>
            <a:r>
              <a:rPr lang="en-US" sz="4800">
                <a:solidFill>
                  <a:srgbClr val="9933FF"/>
                </a:solidFill>
              </a:rPr>
              <a:t>ا. أعضاء غير حزبيين : </a:t>
            </a:r>
          </a:p>
          <a:p>
            <a:pPr algn="r"/>
            <a:r>
              <a:rPr lang="en-US" sz="4800">
                <a:solidFill>
                  <a:srgbClr val="9933FF"/>
                </a:solidFill>
              </a:rPr>
              <a:t>١- </a:t>
            </a:r>
            <a:r>
              <a:rPr lang="en-US" sz="4400">
                <a:solidFill>
                  <a:srgbClr val="252525"/>
                </a:solidFill>
              </a:rPr>
              <a:t>إدريس محمد آدم - رئيس مجلس الثوري </a:t>
            </a:r>
          </a:p>
          <a:p>
            <a:pPr algn="r"/>
            <a:r>
              <a:rPr lang="en-US" sz="4400">
                <a:solidFill>
                  <a:srgbClr val="252525"/>
                </a:solidFill>
              </a:rPr>
              <a:t>٢- محمد اسماعيل عبده - مسؤل التنسيق</a:t>
            </a:r>
          </a:p>
          <a:p>
            <a:pPr algn="r"/>
            <a:r>
              <a:rPr lang="en-US" sz="4400">
                <a:solidFill>
                  <a:srgbClr val="252525"/>
                </a:solidFill>
              </a:rPr>
              <a:t>٣- محمد عثمان إزاز</a:t>
            </a:r>
          </a:p>
          <a:p>
            <a:pPr algn="r"/>
            <a:r>
              <a:rPr lang="en-US" sz="4400">
                <a:solidFill>
                  <a:srgbClr val="252525"/>
                </a:solidFill>
              </a:rPr>
              <a:t>٤- شحيم إبراهيم شحيم</a:t>
            </a:r>
          </a:p>
          <a:p>
            <a:pPr algn="r"/>
            <a:r>
              <a:rPr lang="en-US" sz="4400">
                <a:solidFill>
                  <a:srgbClr val="252525"/>
                </a:solidFill>
              </a:rPr>
              <a:t>٥- محمد صالح </a:t>
            </a:r>
            <a:r>
              <a:rPr lang="en-US" sz="4400">
                <a:solidFill>
                  <a:srgbClr val="9933FF"/>
                </a:solidFill>
              </a:rPr>
              <a:t>أحمد (همد)</a:t>
            </a:r>
          </a:p>
          <a:p>
            <a:r>
              <a:rPr lang="en-US" sz="4400">
                <a:solidFill>
                  <a:srgbClr val="252525"/>
                </a:solidFill>
              </a:rPr>
              <a:t>٦- أحمد إبراهيم نفع ( حليب ستي )</a:t>
            </a:r>
          </a:p>
          <a:p>
            <a:pPr algn="r"/>
            <a:r>
              <a:rPr lang="en-US" sz="4400">
                <a:solidFill>
                  <a:srgbClr val="9933FF"/>
                </a:solidFill>
              </a:rPr>
              <a:t>ب.اعضاء حزب العمل في المجلس الثوري</a:t>
            </a:r>
            <a:r>
              <a:rPr lang="en-US" sz="4400">
                <a:solidFill>
                  <a:srgbClr val="252525"/>
                </a:solidFill>
              </a:rPr>
              <a:t> </a:t>
            </a:r>
          </a:p>
          <a:p>
            <a:pPr algn="r"/>
            <a:r>
              <a:rPr lang="en-US" sz="4400">
                <a:solidFill>
                  <a:srgbClr val="252525"/>
                </a:solidFill>
              </a:rPr>
              <a:t>١- حروي تلابايرو - النائب الأول لرئيس </a:t>
            </a:r>
          </a:p>
        </p:txBody>
      </p:sp>
    </p:spTree>
  </p:cSld>
  <p:clrMapOvr>
    <a:masterClrMapping/>
  </p:clrMapOvr>
</p:sld>
</file>

<file path=ppt/slides/slide20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المجلس </a:t>
            </a:r>
          </a:p>
          <a:p>
            <a:pPr algn="r"/>
            <a:r>
              <a:rPr lang="en-US" sz="4400">
                <a:solidFill>
                  <a:srgbClr val="252525"/>
                </a:solidFill>
              </a:rPr>
              <a:t>٢- عبدالله إدريس محمد -النائب الثاني لرئيس المجلس .</a:t>
            </a:r>
          </a:p>
          <a:p>
            <a:pPr algn="r"/>
            <a:r>
              <a:rPr lang="en-US" sz="4400">
                <a:solidFill>
                  <a:srgbClr val="252525"/>
                </a:solidFill>
              </a:rPr>
              <a:t>٣- صالح أحمد إياي </a:t>
            </a:r>
          </a:p>
          <a:p>
            <a:pPr algn="r"/>
            <a:r>
              <a:rPr lang="en-US" sz="4400">
                <a:solidFill>
                  <a:srgbClr val="252525"/>
                </a:solidFill>
              </a:rPr>
              <a:t>٤- محمد برهان بلاته عبد الرحمن </a:t>
            </a:r>
          </a:p>
          <a:p>
            <a:pPr algn="r"/>
            <a:r>
              <a:rPr lang="en-US" sz="4400">
                <a:solidFill>
                  <a:srgbClr val="252525"/>
                </a:solidFill>
              </a:rPr>
              <a:t>٥- تسفاي تخلى </a:t>
            </a:r>
          </a:p>
          <a:p>
            <a:pPr algn="r"/>
            <a:r>
              <a:rPr lang="en-US" sz="4400">
                <a:solidFill>
                  <a:srgbClr val="252525"/>
                </a:solidFill>
              </a:rPr>
              <a:t>٦- أحمد محمد  ناصر </a:t>
            </a:r>
          </a:p>
          <a:p>
            <a:pPr algn="r"/>
            <a:r>
              <a:rPr lang="en-US" sz="4400">
                <a:solidFill>
                  <a:srgbClr val="252525"/>
                </a:solidFill>
              </a:rPr>
              <a:t>٧- إبراهيم محمد علي </a:t>
            </a:r>
          </a:p>
          <a:p>
            <a:pPr algn="r"/>
            <a:r>
              <a:rPr lang="en-US" sz="4400">
                <a:solidFill>
                  <a:srgbClr val="252525"/>
                </a:solidFill>
              </a:rPr>
              <a:t>وأضاف كتاب عبد الله إدريس ضمن أعضاء الجلس الثوري  : </a:t>
            </a:r>
          </a:p>
          <a:p>
            <a:pPr algn="r"/>
            <a:r>
              <a:rPr lang="en-US" sz="4400">
                <a:solidFill>
                  <a:srgbClr val="252525"/>
                </a:solidFill>
              </a:rPr>
              <a:t>٨- علي عثمان حنطي ( العمال )</a:t>
            </a:r>
          </a:p>
          <a:p>
            <a:pPr algn="r"/>
            <a:r>
              <a:rPr lang="en-US" sz="4400">
                <a:solidFill>
                  <a:srgbClr val="252525"/>
                </a:solidFill>
              </a:rPr>
              <a:t>٩- آمنة ملكين </a:t>
            </a:r>
          </a:p>
          <a:p>
            <a:pPr algn="r"/>
            <a:r>
              <a:rPr lang="en-US" sz="4800">
                <a:solidFill>
                  <a:srgbClr val="9933FF"/>
                </a:solidFill>
              </a:rPr>
              <a:t>ثانيا - اللجنة التنفيذية</a:t>
            </a:r>
          </a:p>
          <a:p>
            <a:pPr algn="r"/>
            <a:r>
              <a:rPr lang="en-US" sz="4800">
                <a:solidFill>
                  <a:srgbClr val="9933FF"/>
                </a:solidFill>
              </a:rPr>
              <a:t> الأعضاء غير الحزبين : </a:t>
            </a:r>
          </a:p>
          <a:p>
            <a:pPr algn="r"/>
            <a:r>
              <a:rPr lang="en-US" sz="4400">
                <a:solidFill>
                  <a:srgbClr val="252525"/>
                </a:solidFill>
              </a:rPr>
              <a:t> ١- </a:t>
            </a:r>
            <a:r>
              <a:rPr lang="en-US" sz="4400">
                <a:solidFill>
                  <a:srgbClr val="252525"/>
                </a:solidFill>
              </a:rPr>
              <a:t>عمر حاج إدريس</a:t>
            </a:r>
          </a:p>
          <a:p>
            <a:pPr algn="r"/>
            <a:r>
              <a:rPr lang="en-US" sz="4400">
                <a:solidFill>
                  <a:srgbClr val="252525"/>
                </a:solidFill>
              </a:rPr>
              <a:t>٢- إدريس علي عمر</a:t>
            </a:r>
          </a:p>
          <a:p>
            <a:pPr algn="r"/>
            <a:r>
              <a:rPr lang="en-US" sz="4400">
                <a:solidFill>
                  <a:srgbClr val="252525"/>
                </a:solidFill>
              </a:rPr>
              <a:t>٣- إبراهيم عبدالله محمد</a:t>
            </a:r>
          </a:p>
        </p:txBody>
      </p:sp>
    </p:spTree>
  </p:cSld>
  <p:clrMapOvr>
    <a:masterClrMapping/>
  </p:clrMapOvr>
</p:sld>
</file>

<file path=ppt/slides/slide20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٤- آدم محمد حامد قندفل</a:t>
            </a:r>
          </a:p>
          <a:p>
            <a:pPr algn="r"/>
            <a:r>
              <a:rPr lang="en-US" sz="4400">
                <a:solidFill>
                  <a:srgbClr val="252525"/>
                </a:solidFill>
              </a:rPr>
              <a:t>٥- إبراهيم علي نور</a:t>
            </a:r>
          </a:p>
          <a:p>
            <a:pPr algn="r"/>
            <a:r>
              <a:rPr lang="en-US" sz="4400">
                <a:solidFill>
                  <a:srgbClr val="252525"/>
                </a:solidFill>
              </a:rPr>
              <a:t>٦- عافه محمد حامد</a:t>
            </a:r>
          </a:p>
          <a:p>
            <a:pPr algn="r"/>
            <a:r>
              <a:rPr lang="en-US" sz="4400">
                <a:solidFill>
                  <a:srgbClr val="252525"/>
                </a:solidFill>
              </a:rPr>
              <a:t>٧- إبراهيم محمود</a:t>
            </a:r>
          </a:p>
          <a:p>
            <a:pPr algn="r"/>
            <a:r>
              <a:rPr lang="en-US" sz="4400">
                <a:solidFill>
                  <a:srgbClr val="252525"/>
                </a:solidFill>
              </a:rPr>
              <a:t>٨- سليمان موسى حاج</a:t>
            </a:r>
          </a:p>
          <a:p>
            <a:pPr algn="r"/>
            <a:r>
              <a:rPr lang="en-US" sz="4400">
                <a:solidFill>
                  <a:srgbClr val="9933FF"/>
                </a:solidFill>
              </a:rPr>
              <a:t>ب.الأعضاء من حزب العمل الشيوعي </a:t>
            </a:r>
            <a:r>
              <a:rPr lang="en-US" sz="4400">
                <a:solidFill>
                  <a:srgbClr val="252525"/>
                </a:solidFill>
              </a:rPr>
              <a:t> : </a:t>
            </a:r>
          </a:p>
          <a:p>
            <a:pPr algn="r"/>
            <a:r>
              <a:rPr lang="en-US" sz="4400">
                <a:solidFill>
                  <a:srgbClr val="252525"/>
                </a:solidFill>
              </a:rPr>
              <a:t>١- إبراهيم إدريس حامد توتيل - رئيس اللجنة </a:t>
            </a:r>
          </a:p>
          <a:p>
            <a:pPr algn="r"/>
            <a:r>
              <a:rPr lang="en-US" sz="4400">
                <a:solidFill>
                  <a:srgbClr val="252525"/>
                </a:solidFill>
              </a:rPr>
              <a:t>٢-  محمد نور أحمد </a:t>
            </a:r>
          </a:p>
          <a:p>
            <a:pPr algn="r"/>
            <a:r>
              <a:rPr lang="en-US" sz="4400">
                <a:solidFill>
                  <a:srgbClr val="252525"/>
                </a:solidFill>
              </a:rPr>
              <a:t>٣-  عمر محمد أحمد</a:t>
            </a:r>
            <a:r>
              <a:rPr lang="en-US" sz="4400">
                <a:solidFill>
                  <a:srgbClr val="9933FF"/>
                </a:solidFill>
              </a:rPr>
              <a:t>  أو أحمد محمد</a:t>
            </a:r>
            <a:r>
              <a:rPr lang="en-US" sz="4400">
                <a:solidFill>
                  <a:srgbClr val="252525"/>
                </a:solidFill>
              </a:rPr>
              <a:t> </a:t>
            </a:r>
          </a:p>
          <a:p>
            <a:pPr algn="r"/>
            <a:r>
              <a:rPr lang="en-US" sz="4400">
                <a:solidFill>
                  <a:srgbClr val="252525"/>
                </a:solidFill>
              </a:rPr>
              <a:t>٤- سعيد صالح محمد</a:t>
            </a:r>
          </a:p>
          <a:p>
            <a:pPr algn="r"/>
            <a:r>
              <a:rPr lang="en-US" sz="4400">
                <a:solidFill>
                  <a:srgbClr val="252525"/>
                </a:solidFill>
              </a:rPr>
              <a:t>٥- عبدالقادر  رمضان</a:t>
            </a:r>
          </a:p>
          <a:p>
            <a:pPr algn="r"/>
            <a:r>
              <a:rPr lang="en-US" sz="4400">
                <a:solidFill>
                  <a:srgbClr val="252525"/>
                </a:solidFill>
              </a:rPr>
              <a:t>٦- محمد أحمد حمداى </a:t>
            </a:r>
          </a:p>
          <a:p>
            <a:pPr algn="r"/>
            <a:r>
              <a:rPr lang="en-US" sz="4400">
                <a:solidFill>
                  <a:srgbClr val="252525"/>
                </a:solidFill>
              </a:rPr>
              <a:t>٧- فظوم قبري سلاسي</a:t>
            </a:r>
          </a:p>
          <a:p>
            <a:pPr algn="r"/>
            <a:r>
              <a:rPr lang="en-US" sz="4400">
                <a:solidFill>
                  <a:srgbClr val="252525"/>
                </a:solidFill>
              </a:rPr>
              <a:t>٨- محمود حسب محمد</a:t>
            </a:r>
          </a:p>
          <a:p>
            <a:pPr algn="r"/>
            <a:r>
              <a:rPr lang="en-US" sz="4400">
                <a:solidFill>
                  <a:srgbClr val="252525"/>
                </a:solidFill>
              </a:rPr>
              <a:t>٩- محمود إبراهيم محمد سعيد شكيني </a:t>
            </a:r>
          </a:p>
          <a:p>
            <a:pPr algn="r"/>
            <a:r>
              <a:rPr lang="en-US" sz="4400">
                <a:solidFill>
                  <a:srgbClr val="252525"/>
                </a:solidFill>
              </a:rPr>
              <a:t>١٠- حمد محمد سعيد كلو </a:t>
            </a:r>
          </a:p>
          <a:p>
            <a:pPr algn="r"/>
            <a:r>
              <a:rPr lang="en-US" sz="4400">
                <a:solidFill>
                  <a:srgbClr val="252525"/>
                </a:solidFill>
              </a:rPr>
              <a:t>١١- زين العابدين  ياسين </a:t>
            </a:r>
          </a:p>
        </p:txBody>
      </p:sp>
    </p:spTree>
  </p:cSld>
  <p:clrMapOvr>
    <a:masterClrMapping/>
  </p:clrMapOvr>
</p:sld>
</file>

<file path=ppt/slides/slide20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١٢-  العمال / علي عثمان حنطى</a:t>
            </a:r>
          </a:p>
          <a:p>
            <a:pPr algn="r"/>
            <a:r>
              <a:rPr lang="en-US" sz="4400">
                <a:solidFill>
                  <a:srgbClr val="252525"/>
                </a:solidFill>
              </a:rPr>
              <a:t>١٣-  المرأة / أمنة ملكين  </a:t>
            </a:r>
          </a:p>
          <a:p>
            <a:r>
              <a:rPr lang="en-US" sz="5000"/>
              <a:t>  </a:t>
            </a:r>
          </a:p>
          <a:p>
            <a:r>
              <a:rPr lang="en-US" sz="4400">
                <a:solidFill>
                  <a:srgbClr val="252525"/>
                </a:solidFill>
              </a:rPr>
              <a:t>وأضاف عبد الله إدريس في كتابه أضواء على تجربة جبهة التحرير الأرترية  - ص ٤٤ -</a:t>
            </a:r>
          </a:p>
          <a:p>
            <a:r>
              <a:rPr lang="en-US" sz="4400">
                <a:solidFill>
                  <a:srgbClr val="252525"/>
                </a:solidFill>
              </a:rPr>
              <a:t>١٤- محمد إدريس حمدان </a:t>
            </a:r>
          </a:p>
          <a:p>
            <a:r>
              <a:rPr lang="en-US" sz="5000"/>
              <a:t>  </a:t>
            </a:r>
          </a:p>
          <a:p>
            <a:r>
              <a:rPr lang="en-US" sz="4400">
                <a:solidFill>
                  <a:srgbClr val="252525"/>
                </a:solidFill>
              </a:rPr>
              <a:t>وكتب القائد  عبد الله إدريس - في كتابه أضواء على تجربة جبهة التحرير الإرترية - ص ٤٤ موضحا ان المؤتمر الأول للجبهة كان  بتاريخ نوفمبر ١٩٧١م وكان عدد أعضاء </a:t>
            </a:r>
          </a:p>
          <a:p>
            <a:r>
              <a:rPr lang="en-US" sz="4400">
                <a:solidFill>
                  <a:srgbClr val="252525"/>
                </a:solidFill>
              </a:rPr>
              <a:t>المجلس الثوري ( القيادة التشريعية: ١٥ عضوا وعدد اللجنة التنفيذية : ١٩ عضوا.</a:t>
            </a:r>
          </a:p>
          <a:p>
            <a:r>
              <a:rPr lang="en-US" sz="4400">
                <a:solidFill>
                  <a:srgbClr val="252525"/>
                </a:solidFill>
              </a:rPr>
              <a:t>وفي المؤتمر الثاني الذي عقد بتاريخ مايو ١٩٧٥م كان عدد المجلس الثوري : ٤١ </a:t>
            </a:r>
          </a:p>
          <a:p>
            <a:r>
              <a:rPr lang="en-US" sz="4400">
                <a:solidFill>
                  <a:srgbClr val="252525"/>
                </a:solidFill>
              </a:rPr>
              <a:t>واللجنة التنفيذية : تسعة أعضاء واستمر الحال خلال الأعوام: ٧٦، ٧٧ ، ٨١ ، ١٩٨٢م </a:t>
            </a:r>
          </a:p>
          <a:p>
            <a:r>
              <a:rPr lang="en-US" sz="4400">
                <a:solidFill>
                  <a:srgbClr val="252525"/>
                </a:solidFill>
              </a:rPr>
              <a:t> </a:t>
            </a:r>
          </a:p>
        </p:txBody>
      </p:sp>
    </p:spTree>
  </p:cSld>
  <p:clrMapOvr>
    <a:masterClrMapping/>
  </p:clrMapOvr>
</p:sld>
</file>

<file path=ppt/slides/slide2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◇محمد سعيد أحمد دين</a:t>
            </a:r>
          </a:p>
          <a:p>
            <a:pPr algn="r"/>
            <a:r>
              <a:rPr lang="en-US" sz="4400">
                <a:solidFill>
                  <a:srgbClr val="252525"/>
                </a:solidFill>
              </a:rPr>
              <a:t>◇سليمان أحمد دين أحمد</a:t>
            </a:r>
          </a:p>
          <a:p>
            <a:pPr algn="r"/>
            <a:r>
              <a:rPr lang="en-US" sz="4800">
                <a:solidFill>
                  <a:srgbClr val="9933FF"/>
                </a:solidFill>
              </a:rPr>
              <a:t>الفصل الثاني - : </a:t>
            </a:r>
          </a:p>
          <a:p>
            <a:pPr algn="r"/>
            <a:r>
              <a:rPr lang="en-US" sz="5000"/>
              <a:t>  </a:t>
            </a:r>
          </a:p>
          <a:p>
            <a:pPr algn="r"/>
            <a:r>
              <a:rPr lang="en-US" sz="4800">
                <a:solidFill>
                  <a:srgbClr val="9933FF"/>
                </a:solidFill>
              </a:rPr>
              <a:t>يتناول الفصل الثاني المحاور التالية</a:t>
            </a:r>
            <a:r>
              <a:rPr lang="en-US" sz="4400">
                <a:solidFill>
                  <a:srgbClr val="252525"/>
                </a:solidFill>
              </a:rPr>
              <a:t>:</a:t>
            </a:r>
          </a:p>
          <a:p>
            <a:pPr algn="r"/>
            <a:r>
              <a:rPr lang="en-US" sz="5000"/>
              <a:t>  </a:t>
            </a:r>
          </a:p>
          <a:p>
            <a:pPr algn="r"/>
            <a:r>
              <a:rPr lang="en-US" sz="4400">
                <a:solidFill>
                  <a:srgbClr val="252525"/>
                </a:solidFill>
              </a:rPr>
              <a:t>○إرهاصات التحرير: إعلان الكفاح المسلح والظروف التي سبقته.</a:t>
            </a:r>
          </a:p>
          <a:p>
            <a:pPr algn="r"/>
            <a:r>
              <a:rPr lang="en-US" sz="4400">
                <a:solidFill>
                  <a:srgbClr val="252525"/>
                </a:solidFill>
              </a:rPr>
              <a:t>○ سبب اختيار حامد إدريس عواتي قائداً للثورة.</a:t>
            </a:r>
          </a:p>
          <a:p>
            <a:pPr algn="r"/>
            <a:r>
              <a:rPr lang="en-US" sz="4400">
                <a:solidFill>
                  <a:srgbClr val="252525"/>
                </a:solidFill>
              </a:rPr>
              <a:t>○ المعارك الأولى: معركة أدال الأولى بين الثورة الإرترية وجيش الاحتلال الإثيوبي، تلتها معركة أومال وعملية مهرجان أغردات.</a:t>
            </a:r>
          </a:p>
          <a:p>
            <a:pPr algn="r"/>
            <a:r>
              <a:rPr lang="en-US" sz="4400">
                <a:solidFill>
                  <a:srgbClr val="252525"/>
                </a:solidFill>
              </a:rPr>
              <a:t>○ انضمام الضباط الإرتريين  الذين كانوا يعملون مع الجيش السوداني إلى الثورة الإرترية بعد تقديم استقالاتهم.</a:t>
            </a:r>
          </a:p>
          <a:p>
            <a:pPr algn="r"/>
            <a:r>
              <a:rPr lang="en-US" sz="4400">
                <a:solidFill>
                  <a:srgbClr val="252525"/>
                </a:solidFill>
              </a:rPr>
              <a:t>○ تجميد العمل العسكري مؤقتاً  بسبب نقص </a:t>
            </a:r>
          </a:p>
        </p:txBody>
      </p:sp>
    </p:spTree>
  </p:cSld>
  <p:clrMapOvr>
    <a:masterClrMapping/>
  </p:clrMapOvr>
</p:sld>
</file>

<file path=ppt/slides/slide21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1473200"/>
            <a:ext cx="11887200" cy="15582900"/>
          </a:xfrm>
          <a:prstGeom prst="rect">
            <a:avLst/>
          </a:prstGeom>
        </p:spPr>
        <p:txBody>
          <a:bodyPr anchor="t" rtlCol="false"/>
          <a:lstStyle/>
          <a:p>
            <a:pPr algn="l"/>
            <a:r>
              <a:t/>
            </a:r>
            <a:endParaRPr lang="en-US" sz="1100"/>
          </a:p>
          <a:p>
            <a:r>
              <a:rPr lang="en-US" sz="4400">
                <a:solidFill>
                  <a:srgbClr val="252525"/>
                </a:solidFill>
              </a:rPr>
              <a:t>ونلاحظ ان الأسماء التي تكرر اختيارها لقيادة الجبهة من حزب العمل   : </a:t>
            </a:r>
          </a:p>
          <a:p>
            <a:r>
              <a:rPr lang="en-US" sz="4400">
                <a:solidFill>
                  <a:srgbClr val="252525"/>
                </a:solidFill>
              </a:rPr>
              <a:t>احمد محمد ناصر  : ٧٥ و٧٧ و٨١</a:t>
            </a:r>
          </a:p>
          <a:p>
            <a:r>
              <a:rPr lang="en-US" sz="4400">
                <a:solidFill>
                  <a:srgbClr val="252525"/>
                </a:solidFill>
              </a:rPr>
              <a:t>إبراهيم إدريس حامد  : ٧٥ و٧٧ </a:t>
            </a:r>
          </a:p>
          <a:p>
            <a:r>
              <a:rPr lang="en-US" sz="4400">
                <a:solidFill>
                  <a:srgbClr val="252525"/>
                </a:solidFill>
              </a:rPr>
              <a:t>عبد الله إدريس محمد : ٧٥ و٧٧ </a:t>
            </a:r>
          </a:p>
          <a:p>
            <a:r>
              <a:rPr lang="en-US" sz="4400">
                <a:solidFill>
                  <a:srgbClr val="252525"/>
                </a:solidFill>
              </a:rPr>
              <a:t>ملكي تخلي: ٧٥ و٧٧</a:t>
            </a:r>
          </a:p>
          <a:p>
            <a:r>
              <a:rPr lang="en-US" sz="4400">
                <a:solidFill>
                  <a:srgbClr val="252525"/>
                </a:solidFill>
              </a:rPr>
              <a:t>تسفاي ولد ميكائيل دقيقة : ٧٥ و٧٧و٨١</a:t>
            </a:r>
          </a:p>
          <a:p>
            <a:r>
              <a:rPr lang="en-US" sz="4400">
                <a:solidFill>
                  <a:srgbClr val="252525"/>
                </a:solidFill>
              </a:rPr>
              <a:t>حامد آدم سليمان: ٧٥ و٧٧و٨١</a:t>
            </a:r>
          </a:p>
          <a:p>
            <a:r>
              <a:rPr lang="en-US" sz="4400">
                <a:solidFill>
                  <a:srgbClr val="252525"/>
                </a:solidFill>
              </a:rPr>
              <a:t>تسفا ماريام ولد ماريام : ٧٥ و٧٧</a:t>
            </a:r>
          </a:p>
          <a:p>
            <a:r>
              <a:rPr lang="en-US" sz="4400">
                <a:solidFill>
                  <a:srgbClr val="252525"/>
                </a:solidFill>
              </a:rPr>
              <a:t>علما أن عبد الله إدريس أكد  أن أعضاء حزب العمل في الجبهة وصل  ١٠٥ عضوا فقط</a:t>
            </a:r>
          </a:p>
          <a:p>
            <a:r>
              <a:rPr lang="en-US" sz="4400">
                <a:solidFill>
                  <a:srgbClr val="252525"/>
                </a:solidFill>
              </a:rPr>
              <a:t> وشهد عبد الله إدريس بفشل حزب العمل فقال : بهذا فشل حزب العمل في أن يكون حزب طليعا يقود الجبهة ) وقال : تحول الحزب لأداة لكتلة مصحلية تريد أن تتسلق الجبهة وقيادتها وتغلقها على نفسها وتحت غطاء الحزب تريد السلطة ولا تقبل التنازل عنها ..</a:t>
            </a:r>
          </a:p>
        </p:txBody>
      </p:sp>
    </p:spTree>
  </p:cSld>
  <p:clrMapOvr>
    <a:masterClrMapping/>
  </p:clrMapOvr>
</p:sld>
</file>

<file path=ppt/slides/slide21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r>
              <a:rPr lang="en-US" sz="4400">
                <a:solidFill>
                  <a:srgbClr val="252525"/>
                </a:solidFill>
              </a:rPr>
              <a:t>ص ١٥٧ أضواء على تجرب  جبهة التحرير الإرترية .</a:t>
            </a:r>
          </a:p>
        </p:txBody>
      </p:sp>
    </p:spTree>
  </p:cSld>
  <p:clrMapOvr>
    <a:masterClrMapping/>
  </p:clrMapOvr>
</p:sld>
</file>

<file path=ppt/slides/slide21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254000"/>
            <a:ext cx="11887200" cy="16802100"/>
          </a:xfrm>
          <a:prstGeom prst="rect">
            <a:avLst/>
          </a:prstGeom>
        </p:spPr>
        <p:txBody>
          <a:bodyPr anchor="t" rtlCol="false"/>
          <a:lstStyle/>
          <a:p>
            <a:pPr algn="l"/>
            <a:r>
              <a:t/>
            </a:r>
            <a:endParaRPr lang="en-US" sz="1100"/>
          </a:p>
        </p:txBody>
      </p:sp>
    </p:spTree>
  </p:cSld>
  <p:clrMapOvr>
    <a:masterClrMapping/>
  </p:clrMapOvr>
</p:sld>
</file>

<file path=ppt/slides/slide2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السلاح والذخيرة.</a:t>
            </a:r>
          </a:p>
          <a:p>
            <a:pPr algn="r"/>
            <a:r>
              <a:rPr lang="en-US" sz="4400">
                <a:solidFill>
                  <a:srgbClr val="252525"/>
                </a:solidFill>
              </a:rPr>
              <a:t>○ وصول أول دفعة من الأسلحة والذخيرة: بعد أن قام السيد عثمان سبي بشرائها من اليمن، بتمويل من تبرعات الجالية الإرترية في السعودية.</a:t>
            </a:r>
          </a:p>
          <a:p>
            <a:pPr algn="r"/>
            <a:r>
              <a:rPr lang="en-US" sz="4400">
                <a:solidFill>
                  <a:srgbClr val="252525"/>
                </a:solidFill>
              </a:rPr>
              <a:t>○ استشهاد القائد عواتي وعقد اجتماع برقشيش بقيادة السيد عثمان صالح سبي لبحث خليفته .</a:t>
            </a:r>
          </a:p>
          <a:p>
            <a:pPr algn="r"/>
            <a:r>
              <a:rPr lang="en-US" sz="4400">
                <a:solidFill>
                  <a:srgbClr val="252525"/>
                </a:solidFill>
              </a:rPr>
              <a:t>○ وصول أول دفعة من خريجي ضباط الثورة.</a:t>
            </a:r>
          </a:p>
          <a:p>
            <a:pPr algn="r"/>
            <a:r>
              <a:rPr lang="en-US" sz="4400">
                <a:solidFill>
                  <a:srgbClr val="252525"/>
                </a:solidFill>
              </a:rPr>
              <a:t>■  إرهاصات التحرير :إعلان الكفاح المسلح والظروف التي سبقته </a:t>
            </a:r>
          </a:p>
          <a:p>
            <a:pPr algn="r"/>
            <a:r>
              <a:rPr lang="en-US" sz="4400">
                <a:solidFill>
                  <a:srgbClr val="252525"/>
                </a:solidFill>
              </a:rPr>
              <a:t>يقول المؤلف إنه، بجانب الدافع الذاتي للشعب الإرتري لتبني الكفاح المسلح وسيلة أساسية لاسترداد حقوقه المسلوبة وتحرير وطنه، كان لوجود حركات التحرر العالمية في إفريقيا وآسيا وأمريكا اللاتينية تأثير كبير، حيث نالت العديد من البلدان استقلالها، خاصة بعد الحرب العالمية الثانية. كما أن القرارات الظالمة لدول </a:t>
            </a:r>
          </a:p>
        </p:txBody>
      </p:sp>
    </p:spTree>
  </p:cSld>
  <p:clrMapOvr>
    <a:masterClrMapping/>
  </p:clrMapOvr>
</p:sld>
</file>

<file path=ppt/slides/slide2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الحلفاء ومنظمة الوحدة الإفريقية اسهمت في تعقيد القضية الإرت</a:t>
            </a:r>
            <a:r>
              <a:rPr lang="en-US" sz="4400">
                <a:solidFill>
                  <a:srgbClr val="252525"/>
                </a:solidFill>
              </a:rPr>
              <a:t>رية، إذ تبنّت هذه الجهات الرواية الإثيوبية المجحفة التي تدّعي ظلمًا وكذبًا أن إرتريا  لا يتجزأ من إثيوبيا.</a:t>
            </a:r>
          </a:p>
          <a:p>
            <a:pPr algn="r"/>
            <a:r>
              <a:rPr lang="en-US" sz="4400">
                <a:solidFill>
                  <a:srgbClr val="252525"/>
                </a:solidFill>
              </a:rPr>
              <a:t>يصف الكاتب المرحلة التي سبقت إعلان الكفاح المسلح بأنها كانت مخاضًا عسيرًا، حيث كانت التجربة حديثة، ولم يكن الشعب الإرتري مهيأً لها بعد. كما أن الكثير من أبناء الطائفة المسيحية وقعوا تحت تأثير دعاية الكنيسة وتضليلها، حيث روجت لفكرة أن الثورة الإرترية عامة، وجبهة التحرير الإرترية خاصة، تنظيم سياسي يخص المسلمين فقط.</a:t>
            </a:r>
          </a:p>
          <a:p>
            <a:pPr algn="r"/>
            <a:r>
              <a:rPr lang="en-US" sz="4400">
                <a:solidFill>
                  <a:srgbClr val="252525"/>
                </a:solidFill>
              </a:rPr>
              <a:t>بالإضافة إلى ذلك، كانت الكنيسة تعتبر سلطة الإمبراطور هيلي سلاسي جزءًا لا يتجزأ من سلطة الله، ورأت أن الدعوة للخروج عليه مخالفة للدين وعصيان للرّب. ومع ذلك، حدثت مراجعة وتصحيح لهذا الفهم لدى كثيرين، فانضم عدد كبير منهم إلى إخوانهم الثوار في </a:t>
            </a:r>
          </a:p>
        </p:txBody>
      </p:sp>
    </p:spTree>
  </p:cSld>
  <p:clrMapOvr>
    <a:masterClrMapping/>
  </p:clrMapOvr>
</p:sld>
</file>

<file path=ppt/slides/slide2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الميدان، ليقاتلوا من أجل تحرير إرتريا من الاحتلال.</a:t>
            </a:r>
          </a:p>
          <a:p>
            <a:pPr algn="r"/>
            <a:r>
              <a:rPr lang="en-US" sz="4400">
                <a:solidFill>
                  <a:srgbClr val="252525"/>
                </a:solidFill>
              </a:rPr>
              <a:t>■  إعلان الكفاح المسلح بقيادة البطل حامد إدريس عواتي </a:t>
            </a:r>
          </a:p>
          <a:p>
            <a:pPr algn="r"/>
            <a:r>
              <a:rPr lang="en-US" sz="4400">
                <a:solidFill>
                  <a:srgbClr val="252525"/>
                </a:solidFill>
              </a:rPr>
              <a:t>بعد تأسيس جبهة التحرير الإرترية برئاسة الشيخ إدريس محمد آدم وتبنّيها الكفاح المسلح، بدأت القيادة السياسية بالتحرك على أرض الواقع، وأجرت اتصالات مع الأعيان وذوي النفوذ والتأثير الديني والاجتماعي في المنطقة الغربية من إرتريا.</a:t>
            </a:r>
          </a:p>
          <a:p>
            <a:pPr algn="r"/>
            <a:r>
              <a:rPr lang="en-US" sz="4400">
                <a:solidFill>
                  <a:srgbClr val="252525"/>
                </a:solidFill>
              </a:rPr>
              <a:t>من بين هؤلاء كان الشيخ محمد داود بن سيدنا المصطفى، الذي بدأ فور الاتصال به تحركات مكثفة وسرية لكسب المؤيدين لإعلان الكفاح المسلح. وكان من أبرز خطواته التواصل مع القائد البطل حامد إدريس عواتي، الذي لعب دوراً مهماً في اقناع  القائد عواتى لتولي منصب القيادة حيث تم الإجماع على اختياره قائدًا للثورة.</a:t>
            </a:r>
          </a:p>
        </p:txBody>
      </p:sp>
    </p:spTree>
  </p:cSld>
  <p:clrMapOvr>
    <a:masterClrMapping/>
  </p:clrMapOvr>
</p:sld>
</file>

<file path=ppt/slides/slide2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يؤكد المؤلف أن الاختيار لم يكن عشوائيًا، بل جاء بناءً على عدة أسباب، منها:</a:t>
            </a:r>
          </a:p>
          <a:p>
            <a:pPr algn="r"/>
            <a:r>
              <a:rPr lang="en-US" sz="4400">
                <a:solidFill>
                  <a:srgbClr val="252525"/>
                </a:solidFill>
              </a:rPr>
              <a:t>1 ) كان ضابط استخبارات عسكري في الجيش الإيطالي، وشارك في دورات تدريبية في إيطاليا.</a:t>
            </a:r>
          </a:p>
          <a:p>
            <a:pPr algn="r"/>
            <a:r>
              <a:rPr lang="en-US" sz="4400">
                <a:solidFill>
                  <a:srgbClr val="252525"/>
                </a:solidFill>
              </a:rPr>
              <a:t>2 ) كان يجيد الإيطالية والعربية ومعظم اللغات المحلية، مما سهّل تواصله مع مختلف فئات المجتمع.</a:t>
            </a:r>
          </a:p>
          <a:p>
            <a:pPr algn="r"/>
            <a:r>
              <a:rPr lang="en-US" sz="4400">
                <a:solidFill>
                  <a:srgbClr val="252525"/>
                </a:solidFill>
              </a:rPr>
              <a:t>3) قاد حملات لحماية المواطنين من نهب ميليشيات الاحتلال الإثيوبي (الشفتا) وقطاع الطرق، مما جعله بطلاً شعبيًا في المنطقة.</a:t>
            </a:r>
          </a:p>
          <a:p>
            <a:pPr algn="r"/>
            <a:r>
              <a:rPr lang="en-US" sz="4400">
                <a:solidFill>
                  <a:srgbClr val="252525"/>
                </a:solidFill>
              </a:rPr>
              <a:t>4) شغل منصب محافظ لمدينة كسلا خلال العهد الإيطالي، ما يؤكد خبرته الإدارية.</a:t>
            </a:r>
          </a:p>
          <a:p>
            <a:pPr algn="r"/>
            <a:r>
              <a:rPr lang="en-US" sz="4400">
                <a:solidFill>
                  <a:srgbClr val="252525"/>
                </a:solidFill>
              </a:rPr>
              <a:t>5 ) عمل شيخ خط لمنطقتي القاش وستيت خلال العهد البريطاني، مما عزز مكانته الاجتماعية والسياسية.</a:t>
            </a:r>
          </a:p>
          <a:p>
            <a:pPr algn="r"/>
            <a:r>
              <a:rPr lang="en-US" sz="4400">
                <a:solidFill>
                  <a:srgbClr val="252525"/>
                </a:solidFill>
              </a:rPr>
              <a:t>بهذه الصفات، كان حامد إدريس عواتي الخيار الأمثل لقيادة الكفاح المسلح في إرتريا.</a:t>
            </a:r>
          </a:p>
        </p:txBody>
      </p:sp>
    </p:spTree>
  </p:cSld>
  <p:clrMapOvr>
    <a:masterClrMapping/>
  </p:clrMapOvr>
</p:sld>
</file>

<file path=ppt/slides/slide2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 المعارك الأولى: معركة أدال الأولى بين الثورة الإرترية وجيش الاحتلال الإثيوبي، تلتها معركة أومال وعملية مهرجان أغردات</a:t>
            </a:r>
          </a:p>
          <a:p>
            <a:pPr algn="r"/>
            <a:r>
              <a:rPr lang="en-US" sz="5000"/>
              <a:t>  </a:t>
            </a:r>
          </a:p>
          <a:p>
            <a:pPr algn="r"/>
            <a:r>
              <a:rPr lang="en-US" sz="4400">
                <a:solidFill>
                  <a:srgbClr val="252525"/>
                </a:solidFill>
              </a:rPr>
              <a:t>معركة أدال، التي وقعت في 29 سبتمبر 1961، كانت أول مواجهة بين جيش التحرير وقوات الاحتلال الإثيوبي. رغم قلة عدد الثوار وضعف تسليحهم، خاضوا معركة غير متكافئة ضد 200 جندي من العدو، كانوا مدججين بأحدث الأسلحة في ذلك الوقت.</a:t>
            </a:r>
          </a:p>
          <a:p>
            <a:pPr algn="r"/>
            <a:r>
              <a:rPr lang="en-US" sz="4400">
                <a:solidFill>
                  <a:srgbClr val="252525"/>
                </a:solidFill>
              </a:rPr>
              <a:t>في المقابل، كان لدى الثوار 18 مقاتلًا فقط، عشرة منهم يحملون بنادق إيطالية قديمة، بينما استخدم الثمانية الآخرون أسلحة بيضاء. ومع ذلك، أظهر الثوار شجاعة وبسالة كبيرة في أرض المعركة، مما أدى إلى هزيمة العدو وقتل قائد المعركة وثلاثة من جنوده.</a:t>
            </a:r>
          </a:p>
          <a:p>
            <a:pPr algn="r"/>
            <a:r>
              <a:rPr lang="en-US" sz="4400">
                <a:solidFill>
                  <a:srgbClr val="252525"/>
                </a:solidFill>
              </a:rPr>
              <a:t>استمرت المعركة لمدة ثلاث ساعات، وانتهت بأسر المناضل بيرق حمد، ليصبح أول أسير في </a:t>
            </a:r>
          </a:p>
        </p:txBody>
      </p:sp>
    </p:spTree>
  </p:cSld>
  <p:clrMapOvr>
    <a:masterClrMapping/>
  </p:clrMapOvr>
</p:sld>
</file>

<file path=ppt/slides/slide2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تاريخ الثورة </a:t>
            </a:r>
          </a:p>
          <a:p>
            <a:pPr algn="r"/>
            <a:r>
              <a:rPr lang="en-US" sz="4400">
                <a:solidFill>
                  <a:srgbClr val="252525"/>
                </a:solidFill>
              </a:rPr>
              <a:t>تلتها المعركة الثانية معركة  أومال، التي وقعت في 5 فبراير 1962، حيث شنّ العدو هجومًا ليليًا مباغتًا على الثوار أثناء نومهم. وكعادتهم، تصدى الثوار للهجوم بشجاعة وإقدام، لكنهم اضطروا إلى الانسحاب لاحقًا.</a:t>
            </a:r>
          </a:p>
          <a:p>
            <a:pPr algn="r"/>
            <a:r>
              <a:rPr lang="en-US" sz="4400">
                <a:solidFill>
                  <a:srgbClr val="252525"/>
                </a:solidFill>
              </a:rPr>
              <a:t>أسفرت المعركة عن استشهاد أحد الثوار، ليكون بذلك أول شهيد في تاريخ الثورة، وهو الشهيد عبده محمد فايد.</a:t>
            </a:r>
          </a:p>
          <a:p>
            <a:pPr algn="r"/>
            <a:r>
              <a:rPr lang="en-US" sz="4400">
                <a:solidFill>
                  <a:srgbClr val="252525"/>
                </a:solidFill>
              </a:rPr>
              <a:t>المعركة الثالثة وقعت في قرية طقر، حيث شنّ الثوار هجومًا كاسحًا على العدو في وضح النهار، ما أسفر عن مقتل ثلاثة من جنود الاحتلال. بعد ذلك، انسحب الثوار إلى منطقة القدين، إلا أن العدو طاردهم واندلعت اشتباكات جديدة، قُتل خلالها ستة من جنود العدو، بينما استشهد أحد الثوار وأُصيب القائد البطل بجروح طفيفة.</a:t>
            </a:r>
          </a:p>
          <a:p>
            <a:pPr algn="r"/>
            <a:r>
              <a:rPr lang="en-US" sz="4400">
                <a:solidFill>
                  <a:srgbClr val="252525"/>
                </a:solidFill>
              </a:rPr>
              <a:t>سرعان ما انتشر خبر هذه المعارك في جميع </a:t>
            </a:r>
          </a:p>
        </p:txBody>
      </p:sp>
    </p:spTree>
  </p:cSld>
  <p:clrMapOvr>
    <a:masterClrMapping/>
  </p:clrMapOvr>
</p:sld>
</file>

<file path=ppt/slides/slide2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أنحاء الوطن، حتى وصل إلى مدينة كسلا.</a:t>
            </a:r>
          </a:p>
          <a:p>
            <a:pPr algn="r"/>
            <a:r>
              <a:rPr lang="en-US" sz="4400">
                <a:solidFill>
                  <a:srgbClr val="252525"/>
                </a:solidFill>
              </a:rPr>
              <a:t> ■ انضمام الضباط الإرتريين: الذين كانوا يعملون مع الجيش السوداني إلى الثورة الإرترية بعد تقديم استقالاتهم.</a:t>
            </a:r>
          </a:p>
          <a:p>
            <a:pPr algn="r"/>
            <a:r>
              <a:rPr lang="en-US" sz="4400">
                <a:solidFill>
                  <a:srgbClr val="252525"/>
                </a:solidFill>
              </a:rPr>
              <a:t>وجه القائد عواتي نداءً إلى الضباط الإرتريين العاملين في الجيش السوداني، طالبًا منهم تقديم استقالاتهم والانضمام إلى الثورة الإرترية. جاء الرد سريعًا، حيث استجاب هؤلاء الضباط لنداء الوطن، مقدمين تضحيات عظيمة بالتخلي عن رتبهم العسكرية العالية من أجل قضية التحرير.</a:t>
            </a:r>
          </a:p>
          <a:p>
            <a:pPr algn="r"/>
            <a:r>
              <a:rPr lang="en-US" sz="4400">
                <a:solidFill>
                  <a:srgbClr val="252525"/>
                </a:solidFill>
              </a:rPr>
              <a:t>وقد كان هذا القرار الشجاع مثالًا للتضحية والإخلاص، حيث انضم إلى الثورة عدد من الضباط الذين أصبحوا رموزًا للنضال، وهم:</a:t>
            </a:r>
          </a:p>
          <a:p>
            <a:pPr algn="r"/>
            <a:r>
              <a:rPr lang="en-US" sz="4400">
                <a:solidFill>
                  <a:srgbClr val="252525"/>
                </a:solidFill>
              </a:rPr>
              <a:t>●الشهيد / محمد إدريس حاج</a:t>
            </a:r>
          </a:p>
          <a:p>
            <a:pPr algn="r"/>
            <a:r>
              <a:rPr lang="en-US" sz="4400">
                <a:solidFill>
                  <a:srgbClr val="252525"/>
                </a:solidFill>
              </a:rPr>
              <a:t>●الشهيد/ محمد عمر أبو طيارة</a:t>
            </a:r>
          </a:p>
          <a:p>
            <a:pPr algn="r"/>
            <a:r>
              <a:rPr lang="en-US" sz="4400">
                <a:solidFill>
                  <a:srgbClr val="252525"/>
                </a:solidFill>
              </a:rPr>
              <a:t>●الشهيد /طاهر سالم</a:t>
            </a:r>
          </a:p>
          <a:p>
            <a:pPr algn="r"/>
            <a:r>
              <a:rPr lang="en-US" sz="4400">
                <a:solidFill>
                  <a:srgbClr val="252525"/>
                </a:solidFill>
              </a:rPr>
              <a:t>●الشهيد/ عمر حامد إزاز</a:t>
            </a:r>
          </a:p>
        </p:txBody>
      </p:sp>
    </p:spTree>
  </p:cSld>
  <p:clrMapOvr>
    <a:masterClrMapping/>
  </p:clrMapOvr>
</p:sld>
</file>

<file path=ppt/slides/slide2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●الشهيد/ عثمان أبو شنب</a:t>
            </a:r>
          </a:p>
          <a:p>
            <a:pPr algn="r"/>
            <a:r>
              <a:rPr lang="en-US" sz="4400">
                <a:solidFill>
                  <a:srgbClr val="252525"/>
                </a:solidFill>
              </a:rPr>
              <a:t>●الشهيد/ عمر دامر</a:t>
            </a:r>
          </a:p>
          <a:p>
            <a:pPr algn="r"/>
            <a:r>
              <a:rPr lang="en-US" sz="4400">
                <a:solidFill>
                  <a:srgbClr val="252525"/>
                </a:solidFill>
              </a:rPr>
              <a:t>●الشهيد/ آدم محمد قندفل</a:t>
            </a:r>
          </a:p>
          <a:p>
            <a:pPr algn="r"/>
            <a:r>
              <a:rPr lang="en-US" sz="4400">
                <a:solidFill>
                  <a:srgbClr val="252525"/>
                </a:solidFill>
              </a:rPr>
              <a:t>●الشهيد/ آدم جمع</a:t>
            </a:r>
          </a:p>
          <a:p>
            <a:pPr algn="r"/>
            <a:r>
              <a:rPr lang="en-US" sz="4400">
                <a:solidFill>
                  <a:srgbClr val="252525"/>
                </a:solidFill>
              </a:rPr>
              <a:t>●الشهيد/ محمد علي أبو رجيلة</a:t>
            </a:r>
          </a:p>
          <a:p>
            <a:pPr algn="r"/>
            <a:r>
              <a:rPr lang="en-US" sz="4400">
                <a:solidFill>
                  <a:srgbClr val="252525"/>
                </a:solidFill>
              </a:rPr>
              <a:t>كان لانضمامهم تأثير كبير في مسيرة الثورة، حيث عززوا صفوفها بخبراتهم العسكرية وعزيمتهم الصلبة.</a:t>
            </a:r>
          </a:p>
          <a:p>
            <a:pPr algn="r"/>
            <a:r>
              <a:rPr lang="en-US" sz="4400">
                <a:solidFill>
                  <a:srgbClr val="252525"/>
                </a:solidFill>
              </a:rPr>
              <a:t>■ تجميد العمل العسكري مؤقتاً: بسبب نقص السلاح والذخيرة وقلة عدد الجنود .</a:t>
            </a:r>
          </a:p>
          <a:p>
            <a:pPr algn="r"/>
            <a:r>
              <a:rPr lang="en-US" sz="4400">
                <a:solidFill>
                  <a:srgbClr val="252525"/>
                </a:solidFill>
              </a:rPr>
              <a:t>■ وصول أول دفعة من الأسلحة والذخيرة: بعد أن قام السيد عثمان سبي بشرائها من اليمن، بتمويل من تبرعات الجالية الإرترية في السعودية</a:t>
            </a:r>
          </a:p>
          <a:p>
            <a:pPr algn="r"/>
            <a:r>
              <a:rPr lang="en-US" sz="4400">
                <a:solidFill>
                  <a:srgbClr val="252525"/>
                </a:solidFill>
              </a:rPr>
              <a:t>تضمنت الأسلحة والذخائر التي امتلكها الثوار:</a:t>
            </a:r>
          </a:p>
          <a:p>
            <a:pPr algn="r"/>
            <a:r>
              <a:rPr lang="en-US" sz="4400">
                <a:solidFill>
                  <a:srgbClr val="252525"/>
                </a:solidFill>
              </a:rPr>
              <a:t>* 5 بنادق إنجليزية ماركة 303</a:t>
            </a:r>
          </a:p>
          <a:p>
            <a:pPr algn="r"/>
            <a:r>
              <a:rPr lang="en-US" sz="4400">
                <a:solidFill>
                  <a:srgbClr val="252525"/>
                </a:solidFill>
              </a:rPr>
              <a:t>* 7 مسدسات</a:t>
            </a:r>
          </a:p>
          <a:p>
            <a:pPr algn="r"/>
            <a:r>
              <a:rPr lang="en-US" sz="4400">
                <a:solidFill>
                  <a:srgbClr val="252525"/>
                </a:solidFill>
              </a:rPr>
              <a:t>* 5 قنابل يدوية</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محمد عثمان إزاز  على جهده التوثيقي القيم و للاستاذ إدريس إبراهيم آيم صاحب الملخص لكونه :</a:t>
            </a:r>
          </a:p>
          <a:p>
            <a:pPr algn="r"/>
            <a:r>
              <a:rPr lang="en-US" sz="4400">
                <a:solidFill>
                  <a:srgbClr val="252525"/>
                </a:solidFill>
              </a:rPr>
              <a:t>* قام بتلخيص كتاب غير متوفر في كثير من  الأسواق</a:t>
            </a:r>
          </a:p>
          <a:p>
            <a:pPr algn="r"/>
            <a:r>
              <a:rPr lang="en-US" sz="4400">
                <a:solidFill>
                  <a:srgbClr val="252525"/>
                </a:solidFill>
              </a:rPr>
              <a:t>* أذن بإعادة نشر المادة الملخصة في منصات (زينا ) علما أن التلخيص خدمة للكتاب مثل التأليف في المناهج البحثية وأهداف البحث العلمي . </a:t>
            </a:r>
          </a:p>
          <a:p>
            <a:pPr algn="r"/>
            <a:r>
              <a:rPr lang="en-US" sz="4400">
                <a:solidFill>
                  <a:srgbClr val="252525"/>
                </a:solidFill>
              </a:rPr>
              <a:t>وللقارئ الحق في التعامل مع  المادة المنشورة  من الزاوية التي يراها ..ولا حجر من احد على احد لكن من حقنا على قراء منصات وكالة زاجل الإرترية للأنباء  ( زينا ) التفاعل مع المنشورات وابداء النصح الدائم .</a:t>
            </a:r>
          </a:p>
          <a:p>
            <a:pPr algn="r"/>
            <a:r>
              <a:rPr lang="en-US" sz="5000"/>
              <a:t>  </a:t>
            </a:r>
          </a:p>
          <a:p>
            <a:pPr algn="r"/>
            <a:r>
              <a:rPr lang="en-US" sz="4400">
                <a:solidFill>
                  <a:srgbClr val="9933FF"/>
                </a:solidFill>
              </a:rPr>
              <a:t>تقديم بقلم كاتب الملخص</a:t>
            </a:r>
            <a:r>
              <a:rPr lang="en-US" sz="4400">
                <a:solidFill>
                  <a:srgbClr val="252525"/>
                </a:solidFill>
              </a:rPr>
              <a:t> : </a:t>
            </a:r>
          </a:p>
          <a:p>
            <a:pPr algn="r"/>
            <a:r>
              <a:rPr lang="en-US" sz="5000"/>
              <a:t>  </a:t>
            </a:r>
          </a:p>
          <a:p>
            <a:pPr algn="r"/>
            <a:r>
              <a:rPr lang="en-US" sz="4400">
                <a:solidFill>
                  <a:srgbClr val="252525"/>
                </a:solidFill>
              </a:rPr>
              <a:t>إن الأمة الحيّة هي التي تقرأ تاريخها بحياد </a:t>
            </a:r>
          </a:p>
        </p:txBody>
      </p:sp>
    </p:spTree>
  </p:cSld>
  <p:clrMapOvr>
    <a:masterClrMapping/>
  </p:clrMapOvr>
</p:sld>
</file>

<file path=ppt/slides/slide3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 500 طلقة ذخيرة</a:t>
            </a:r>
          </a:p>
          <a:p>
            <a:pPr algn="r"/>
            <a:r>
              <a:rPr lang="en-US" sz="4400">
                <a:solidFill>
                  <a:srgbClr val="252525"/>
                </a:solidFill>
              </a:rPr>
              <a:t>عملية مهرجان أغردات – 12 يوليو 1962</a:t>
            </a:r>
          </a:p>
          <a:p>
            <a:pPr algn="r"/>
            <a:r>
              <a:rPr lang="en-US" sz="4400">
                <a:solidFill>
                  <a:srgbClr val="252525"/>
                </a:solidFill>
              </a:rPr>
              <a:t>■ عملية مهرجان مدينة أغردات </a:t>
            </a:r>
          </a:p>
          <a:p>
            <a:pPr algn="r"/>
            <a:r>
              <a:rPr lang="en-US" sz="4400">
                <a:solidFill>
                  <a:srgbClr val="252525"/>
                </a:solidFill>
              </a:rPr>
              <a:t>في محاولة لاستعراض قوتها وهيمنتها، نظّمت إثيوبيا مهرجانًا كبيرًا في 12 يوليو 1962 بمدينة أغردات، بحضور كبار المسؤولين، وعلى رأسهم ممثل الإمبراطور هيلي سلاسي، الجنرال أبيبي. ورغم الحراسة المشددة التي فرضتها قوات الأمن والشرطة، تمكن أربعة من الفدائيين من التسلل إلى موقع المهرجان وتنفيذ عملية بطولية.</a:t>
            </a:r>
          </a:p>
          <a:p>
            <a:pPr algn="r"/>
            <a:r>
              <a:rPr lang="en-US" sz="4400">
                <a:solidFill>
                  <a:srgbClr val="252525"/>
                </a:solidFill>
              </a:rPr>
              <a:t>ألقى الفدائيون قنبلتين على المنصة الرئيسية، مما أسفر عن إصابة الجنرال أبيبي بجروح، وسط حالة≈≈ محمد قندفل</a:t>
            </a:r>
          </a:p>
          <a:p>
            <a:pPr algn="r"/>
            <a:r>
              <a:rPr lang="en-US" sz="4400">
                <a:solidFill>
                  <a:srgbClr val="252525"/>
                </a:solidFill>
              </a:rPr>
              <a:t>الشهيد محمد الحسن أبوبكر</a:t>
            </a:r>
          </a:p>
          <a:p>
            <a:pPr algn="r"/>
            <a:r>
              <a:rPr lang="en-US" sz="4400">
                <a:solidFill>
                  <a:srgbClr val="252525"/>
                </a:solidFill>
              </a:rPr>
              <a:t>المناضل عبدالله ديقول</a:t>
            </a:r>
          </a:p>
          <a:p>
            <a:pPr algn="r"/>
            <a:r>
              <a:rPr lang="en-US" sz="4400">
                <a:solidFill>
                  <a:srgbClr val="252525"/>
                </a:solidFill>
              </a:rPr>
              <a:t>انتشر خبر العملية داخليًا وعالميًا، وتناولته إذاعة بي بي سي اللندنية، مما جعلها حدثًا </a:t>
            </a:r>
          </a:p>
        </p:txBody>
      </p:sp>
    </p:spTree>
  </p:cSld>
  <p:clrMapOvr>
    <a:masterClrMapping/>
  </p:clrMapOvr>
</p:sld>
</file>

<file path=ppt/slides/slide3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بارزًا لفت أنظار العالم إلى الثورة الإرترية، وأسهم في تعزيز زخمها ونشر قضيتها على نطاق واسع.</a:t>
            </a:r>
          </a:p>
          <a:p>
            <a:pPr algn="r"/>
            <a:r>
              <a:rPr lang="en-US" sz="5000"/>
              <a:t>  </a:t>
            </a:r>
          </a:p>
          <a:p>
            <a:pPr algn="r"/>
            <a:r>
              <a:rPr lang="en-US" sz="4400">
                <a:solidFill>
                  <a:srgbClr val="252525"/>
                </a:solidFill>
              </a:rPr>
              <a:t>■ استشهاد القائد البطل حامد إدريس عواتي وعقد اجتماع برقشيش بقيادة السيد عثمان صالح سبي لبحث خليفته .</a:t>
            </a:r>
          </a:p>
          <a:p>
            <a:pPr algn="r"/>
            <a:r>
              <a:rPr lang="en-US" sz="4400">
                <a:solidFill>
                  <a:srgbClr val="252525"/>
                </a:solidFill>
              </a:rPr>
              <a:t>استشهد القائد البطل حامد إدريس عواتي، مؤسس الثورة الإرترية، وهو في قمة عطائه، عن عمر يناهز 51 عامًا، إثر مرض ألمّ به لمدة يومين فقط. حرص الثوار على كتمان نبأ استشهاده حفاظًا على معنويات رفاقهم وجمهور الشعب الإرتري.</a:t>
            </a:r>
          </a:p>
          <a:p>
            <a:pPr algn="r"/>
            <a:r>
              <a:rPr lang="en-US" sz="4400">
                <a:solidFill>
                  <a:srgbClr val="252525"/>
                </a:solidFill>
              </a:rPr>
              <a:t>في هذه الفترة، توجه المناضل عثمان صالح سبي إلى الميدان للتشاور مع رفاق القائد حول اختيار خلفٍ له. عُقد الاجتماع في منطقة برقشيش في بركة يوم 16 سبتمبر 1962، واستمر لمدة خمسة أيام، تم خلالها إجراء </a:t>
            </a:r>
          </a:p>
        </p:txBody>
      </p:sp>
    </p:spTree>
  </p:cSld>
  <p:clrMapOvr>
    <a:masterClrMapping/>
  </p:clrMapOvr>
</p:sld>
</file>

<file path=ppt/slides/slide3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اقتراع سري لاختيار القائد العام لجيش الثورة من بين أربعة مناضلين، وهم:</a:t>
            </a:r>
          </a:p>
          <a:p>
            <a:pPr algn="r"/>
            <a:r>
              <a:rPr lang="en-US" sz="4400">
                <a:solidFill>
                  <a:srgbClr val="252525"/>
                </a:solidFill>
              </a:rPr>
              <a:t>●المناضل محمد إدريس الحاج</a:t>
            </a:r>
          </a:p>
          <a:p>
            <a:pPr algn="r"/>
            <a:r>
              <a:rPr lang="en-US" sz="4400">
                <a:solidFill>
                  <a:srgbClr val="252525"/>
                </a:solidFill>
              </a:rPr>
              <a:t>●المناضل محمد عمر أبوطيارة</a:t>
            </a:r>
          </a:p>
          <a:p>
            <a:pPr algn="r"/>
            <a:r>
              <a:rPr lang="en-US" sz="4400">
                <a:solidFill>
                  <a:srgbClr val="252525"/>
                </a:solidFill>
              </a:rPr>
              <a:t>●المناضل بابكر محمد إدريس</a:t>
            </a:r>
          </a:p>
          <a:p>
            <a:pPr algn="r"/>
            <a:r>
              <a:rPr lang="en-US" sz="4400">
                <a:solidFill>
                  <a:srgbClr val="252525"/>
                </a:solidFill>
              </a:rPr>
              <a:t>●المناضل محمد همد ديناي</a:t>
            </a:r>
          </a:p>
          <a:p>
            <a:pPr algn="r"/>
            <a:r>
              <a:rPr lang="en-US" sz="4400">
                <a:solidFill>
                  <a:srgbClr val="252525"/>
                </a:solidFill>
              </a:rPr>
              <a:t>بعد التصويت، وقع الاختيار على المناضل محمد إدريس الحاج ليكون القائد العام لجيش الثورة في الميدان، ليواصل مسيرة النضال التي بدأها الشهيد حامد إدريس عواتي.</a:t>
            </a:r>
          </a:p>
          <a:p>
            <a:pPr algn="r"/>
            <a:r>
              <a:rPr lang="en-US" sz="4400">
                <a:solidFill>
                  <a:srgbClr val="252525"/>
                </a:solidFill>
              </a:rPr>
              <a:t>استشهاد القائد محمد إدريس الحاج وتعيين قائد جديد</a:t>
            </a:r>
          </a:p>
          <a:p>
            <a:pPr algn="r"/>
            <a:r>
              <a:rPr lang="en-US" sz="4400">
                <a:solidFill>
                  <a:srgbClr val="252525"/>
                </a:solidFill>
              </a:rPr>
              <a:t>لم يكتب للقائد محمد إدريس الحاج عمر طويل بعد استشهاد أبو الثورة حامد إدريس عواتي، حيث استشهد أيضًا في ساحة النضال، مما استدعى تعيين المناضل محمد عمر أبو طيارة قائدًا عامًا لجيش الثورة.</a:t>
            </a:r>
          </a:p>
          <a:p>
            <a:pPr algn="r"/>
            <a:r>
              <a:rPr lang="en-US" sz="4400">
                <a:solidFill>
                  <a:srgbClr val="252525"/>
                </a:solidFill>
              </a:rPr>
              <a:t>لكن عملية التعيين قوبلت بخلاف، ولم يُجمع </a:t>
            </a:r>
          </a:p>
        </p:txBody>
      </p:sp>
    </p:spTree>
  </p:cSld>
  <p:clrMapOvr>
    <a:masterClrMapping/>
  </p:clrMapOvr>
</p:sld>
</file>

<file path=ppt/slides/slide3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الثوار على اختيار أبو طيارة قائدًا عامًا. وبينما كانت الثورة تمر بهذه الظروف، وصلت رسالة من القيادة الثورية إلى المناضل طاهر سالم، تفيد بأنهم حصلوا على منحة عسكرية من الجمهورية العربية السورية.</a:t>
            </a:r>
          </a:p>
          <a:p>
            <a:pPr algn="r"/>
            <a:r>
              <a:rPr lang="en-US" sz="4400">
                <a:solidFill>
                  <a:srgbClr val="252525"/>
                </a:solidFill>
              </a:rPr>
              <a:t>وحلا للخلاف حول القيادة، طلبت القيادة الثورية من طاهر سالم أن يرشح المناضل محمد عمر أبو طيارة والمناضل عمر دامر للالتحاق بالدورة العسكرية في سوريا.</a:t>
            </a:r>
          </a:p>
          <a:p>
            <a:pPr algn="r"/>
            <a:r>
              <a:rPr lang="en-US" sz="4400">
                <a:solidFill>
                  <a:srgbClr val="252525"/>
                </a:solidFill>
              </a:rPr>
              <a:t>إلى حين عودة المناضلين من سوريا، كُلّف المناضل طاهر سالم بإدارة موقع القائد العام للجيش، لضمان استمرار مسيرة الثورة والحفاظ على وحدة صفوفها.</a:t>
            </a:r>
          </a:p>
          <a:p>
            <a:pPr algn="r"/>
            <a:r>
              <a:rPr lang="en-US" sz="4800">
                <a:solidFill>
                  <a:srgbClr val="9933FF"/>
                </a:solidFill>
              </a:rPr>
              <a:t>دور المناضل طاهر سالم في قيادة المرحلة الانتقالية</a:t>
            </a:r>
          </a:p>
          <a:p>
            <a:pPr algn="r"/>
            <a:r>
              <a:rPr lang="en-US" sz="4400">
                <a:solidFill>
                  <a:srgbClr val="252525"/>
                </a:solidFill>
              </a:rPr>
              <a:t>يضيف الكاتب، كونه شاهدا على تلك الفترة، أن المناضل طاهر سالم قاد مرحلة لا تقل أهمية </a:t>
            </a:r>
          </a:p>
        </p:txBody>
      </p:sp>
    </p:spTree>
  </p:cSld>
  <p:clrMapOvr>
    <a:masterClrMapping/>
  </p:clrMapOvr>
</p:sld>
</file>

<file path=ppt/slides/slide3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عن مرحلة الانطلاق التي بدأها القائد المؤسس حامد إدريس عواتي. فقد لعب دورًا محوريًا في الحفاظ على تماسك الثورة بعد استشهاد عواتي، وأسهم في بناء تنظيم الخلايا السرية للجبهة داخل المدن الإرترية وفي السودان.</a:t>
            </a:r>
          </a:p>
          <a:p>
            <a:pPr algn="r"/>
            <a:r>
              <a:rPr lang="en-US" sz="4400">
                <a:solidFill>
                  <a:srgbClr val="252525"/>
                </a:solidFill>
              </a:rPr>
              <a:t>تميز طاهر سالم بالحكمة والموضوعية في التعامل مع الأزمات والخلافات التي نشأت بعد استشهاد أبو الثورة، وكان معروفًا بإخلاصه، وتفانيه، ونكرانه للذات. كان متواضعًا وشجاعًا، ولم يكن يهتم بالألقاب أو المناصب الإدارية.</a:t>
            </a:r>
          </a:p>
          <a:p>
            <a:pPr algn="r"/>
            <a:r>
              <a:rPr lang="en-US" sz="4400">
                <a:solidFill>
                  <a:srgbClr val="252525"/>
                </a:solidFill>
              </a:rPr>
              <a:t>تجلى ذلك بوضوح عندما التزم بتوجيهات المجلس الأعلى، حيث سلّم المسؤولية وكل ممتلكات الثورة إلى المناضل محمد علي عمرو فور تخرجه من سوريا.</a:t>
            </a:r>
          </a:p>
          <a:p>
            <a:pPr algn="r"/>
            <a:r>
              <a:rPr lang="en-US" sz="4400">
                <a:solidFill>
                  <a:srgbClr val="9933FF"/>
                </a:solidFill>
              </a:rPr>
              <a:t>■ وصول أول دفعة من ضباط الثورة – 1963</a:t>
            </a:r>
          </a:p>
          <a:p>
            <a:pPr algn="r"/>
            <a:r>
              <a:rPr lang="en-US" sz="4400">
                <a:solidFill>
                  <a:srgbClr val="252525"/>
                </a:solidFill>
              </a:rPr>
              <a:t>في عام 1963، تخرجت أول دفعة من ضباط الثورة بعد تلقيهم تدريبات في سوريا، وكان من بينهم:</a:t>
            </a:r>
          </a:p>
        </p:txBody>
      </p:sp>
    </p:spTree>
  </p:cSld>
  <p:clrMapOvr>
    <a:masterClrMapping/>
  </p:clrMapOvr>
</p:sld>
</file>

<file path=ppt/slides/slide3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●المناضل محمد علي عمرو</a:t>
            </a:r>
          </a:p>
          <a:p>
            <a:pPr algn="r"/>
            <a:r>
              <a:rPr lang="en-US" sz="4400">
                <a:solidFill>
                  <a:srgbClr val="252525"/>
                </a:solidFill>
              </a:rPr>
              <a:t>●المناضل محمد سعيد شمسي</a:t>
            </a:r>
          </a:p>
          <a:p>
            <a:pPr algn="r"/>
            <a:r>
              <a:rPr lang="en-US" sz="4400">
                <a:solidFill>
                  <a:srgbClr val="252525"/>
                </a:solidFill>
              </a:rPr>
              <a:t>●المناضل رمضان محمد نور</a:t>
            </a:r>
          </a:p>
          <a:p>
            <a:pPr algn="r"/>
            <a:r>
              <a:rPr lang="en-US" sz="4400">
                <a:solidFill>
                  <a:srgbClr val="252525"/>
                </a:solidFill>
              </a:rPr>
              <a:t>●المناضل عبدالكريم أحمد</a:t>
            </a:r>
          </a:p>
          <a:p>
            <a:pPr algn="r"/>
            <a:r>
              <a:rPr lang="en-US" sz="4400">
                <a:solidFill>
                  <a:srgbClr val="252525"/>
                </a:solidFill>
              </a:rPr>
              <a:t>وغيرهم من الأبطال الذين أسهموا في تعزيز قدرات الثورة.</a:t>
            </a:r>
          </a:p>
          <a:p>
            <a:pPr algn="r"/>
            <a:r>
              <a:rPr lang="en-US" sz="4400">
                <a:solidFill>
                  <a:srgbClr val="252525"/>
                </a:solidFill>
              </a:rPr>
              <a:t>بعد أن تسلم المناضل محمد علي عمرو قيادة العمل في الميدان، عاد المناضل طاهر سالم إلى السودان، حيث واصل خدمته لقضية شعبه ووطنه من موقع آخر، ليظل اسمه راسخًا في تاريخ النضال الإرتري.</a:t>
            </a:r>
          </a:p>
          <a:p>
            <a:pPr algn="r"/>
            <a:r>
              <a:rPr lang="en-US" sz="5000"/>
              <a:t>  </a:t>
            </a:r>
          </a:p>
          <a:p>
            <a:pPr algn="r"/>
            <a:r>
              <a:rPr lang="en-US" sz="4400">
                <a:solidFill>
                  <a:srgbClr val="9933FF"/>
                </a:solidFill>
              </a:rPr>
              <a:t>  تلخيص الفصول الثالث والرابع والخامس  </a:t>
            </a:r>
            <a:r>
              <a:rPr lang="en-US" sz="4400">
                <a:solidFill>
                  <a:srgbClr val="252525"/>
                </a:solidFill>
              </a:rPr>
              <a:t> </a:t>
            </a:r>
          </a:p>
          <a:p>
            <a:pPr algn="r"/>
            <a:r>
              <a:rPr lang="en-US" sz="5000"/>
              <a:t>  </a:t>
            </a:r>
          </a:p>
          <a:p>
            <a:pPr algn="r"/>
            <a:r>
              <a:rPr lang="en-US" sz="4400">
                <a:solidFill>
                  <a:srgbClr val="252525"/>
                </a:solidFill>
              </a:rPr>
              <a:t>تتناول هذه  الفصول الثلاثة عدة محاور مهمة في مسيرة الثورة الإرترية، حيث تسلط الأحداث الضوء على الدعم العربي للثورة،و التحديات التي واجهتها، ودور القيادة في </a:t>
            </a:r>
          </a:p>
        </p:txBody>
      </p:sp>
    </p:spTree>
  </p:cSld>
  <p:clrMapOvr>
    <a:masterClrMapping/>
  </p:clrMapOvr>
</p:sld>
</file>

<file path=ppt/slides/slide3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تجاوز العقبات.</a:t>
            </a:r>
          </a:p>
          <a:p>
            <a:pPr algn="r"/>
            <a:r>
              <a:rPr lang="en-US" sz="4400">
                <a:solidFill>
                  <a:srgbClr val="252525"/>
                </a:solidFill>
              </a:rPr>
              <a:t>وبيان ذلك وضحته المحاور التالية :- </a:t>
            </a:r>
          </a:p>
          <a:p>
            <a:pPr algn="r"/>
            <a:r>
              <a:rPr lang="en-US" sz="4400">
                <a:solidFill>
                  <a:srgbClr val="252525"/>
                </a:solidFill>
              </a:rPr>
              <a:t>1. وصول أول شحنة سلاح من سوريا العربية عبر مطار الخرطوم.</a:t>
            </a:r>
          </a:p>
          <a:p>
            <a:pPr algn="r"/>
            <a:r>
              <a:rPr lang="en-US" sz="4400">
                <a:solidFill>
                  <a:srgbClr val="252525"/>
                </a:solidFill>
              </a:rPr>
              <a:t>2. حجز السلاح واعتقال سكرتير جبهة التحرير الإرترية المناضل عثمان صالح سبي والمناضلين المكلفين بحماية وحمل السلاح من قبل الأمن السوداني.</a:t>
            </a:r>
          </a:p>
          <a:p>
            <a:pPr algn="r"/>
            <a:r>
              <a:rPr lang="en-US" sz="4400">
                <a:solidFill>
                  <a:srgbClr val="252525"/>
                </a:solidFill>
              </a:rPr>
              <a:t>3. تلاحم القوى السودانية الوطنية مع الثورة الإرترية واعتقال وزير العدل الرشيد طاهر بابكر، أحد أصدقاء الثورة الإرترية.</a:t>
            </a:r>
          </a:p>
          <a:p>
            <a:pPr algn="r"/>
            <a:r>
              <a:rPr lang="en-US" sz="4400">
                <a:solidFill>
                  <a:srgbClr val="252525"/>
                </a:solidFill>
              </a:rPr>
              <a:t>4. دور سكرتارية الجبهة في الدفاع عن شحنة الأسلحة وآلية توصيلها إلى داخل إرتريا.</a:t>
            </a:r>
          </a:p>
          <a:p>
            <a:pPr algn="r"/>
            <a:r>
              <a:rPr lang="en-US" sz="4400">
                <a:solidFill>
                  <a:srgbClr val="252525"/>
                </a:solidFill>
              </a:rPr>
              <a:t>5. تكوين القيادة الثورية، قيادة المجلس الأعلى، وقيادة المناطق الخمس.</a:t>
            </a:r>
          </a:p>
          <a:p>
            <a:pPr algn="r"/>
            <a:r>
              <a:rPr lang="en-US" sz="4400">
                <a:solidFill>
                  <a:srgbClr val="9933FF"/>
                </a:solidFill>
              </a:rPr>
              <a:t>■ وصول أول شحنة سلاح :- </a:t>
            </a:r>
          </a:p>
          <a:p>
            <a:pPr algn="r"/>
            <a:r>
              <a:rPr lang="en-US" sz="4400">
                <a:solidFill>
                  <a:srgbClr val="9933FF"/>
                </a:solidFill>
              </a:rPr>
              <a:t> وصلت من  جمهورية</a:t>
            </a:r>
            <a:r>
              <a:rPr lang="en-US" sz="4400">
                <a:solidFill>
                  <a:srgbClr val="252525"/>
                </a:solidFill>
              </a:rPr>
              <a:t> سوريا العربية عبر مطار الخرطوم وذلك عقب  ثورة أكتوبر 1964 التي </a:t>
            </a:r>
          </a:p>
        </p:txBody>
      </p:sp>
    </p:spTree>
  </p:cSld>
  <p:clrMapOvr>
    <a:masterClrMapping/>
  </p:clrMapOvr>
</p:sld>
</file>

<file path=ppt/slides/slide3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أطاحت بنظام الجنرال عبود، الذي كانت تربطه علاقة قوية ومعاهدات مع العدو الإثيوبي، بدأت علاقة جديدة بين السلطة السودانية والثورة الإرترية، مدعومة بتأييد وتعاطف شعبي واسع من نقابة العمال، اتحادات الطلاب، الأحزاب، والتكتلات السياسية، مما جعل المناخ في السودان مهيئًا لصالح الثورة الإرترية.</a:t>
            </a:r>
          </a:p>
          <a:p>
            <a:pPr algn="r"/>
            <a:r>
              <a:rPr lang="en-US" sz="4400">
                <a:solidFill>
                  <a:srgbClr val="252525"/>
                </a:solidFill>
              </a:rPr>
              <a:t>يضيف الكاتب أن العملية تمت عبر دعم وزيرين سودانيين صديقين للقضية الإرترية:</a:t>
            </a:r>
          </a:p>
          <a:p>
            <a:pPr algn="r"/>
            <a:r>
              <a:rPr lang="en-US" sz="4400">
                <a:solidFill>
                  <a:srgbClr val="252525"/>
                </a:solidFill>
              </a:rPr>
              <a:t>●السيد الرشيد طاهر بابكر</a:t>
            </a:r>
          </a:p>
          <a:p>
            <a:pPr algn="r"/>
            <a:r>
              <a:rPr lang="en-US" sz="4400">
                <a:solidFill>
                  <a:srgbClr val="252525"/>
                </a:solidFill>
              </a:rPr>
              <a:t>●السيد محمد جبارة العوض</a:t>
            </a:r>
          </a:p>
          <a:p>
            <a:pPr algn="r"/>
            <a:r>
              <a:rPr lang="en-US" sz="4400">
                <a:solidFill>
                  <a:srgbClr val="252525"/>
                </a:solidFill>
              </a:rPr>
              <a:t>في يوم </a:t>
            </a:r>
            <a:r>
              <a:rPr lang="en-US" sz="4400">
                <a:solidFill>
                  <a:srgbClr val="252525"/>
                </a:solidFill>
              </a:rPr>
              <a:t>26/09/1965</a:t>
            </a:r>
            <a:r>
              <a:rPr lang="en-US" sz="4400">
                <a:solidFill>
                  <a:srgbClr val="252525"/>
                </a:solidFill>
              </a:rPr>
              <a:t>، هبطت طائرتان تابعتان للخطوط العربية السورية في مطار الخرطوم وعلى متنهما 60 طناً من الأسلحة والذخائر المتطورة، التي تضمنت:</a:t>
            </a:r>
          </a:p>
          <a:p>
            <a:pPr algn="r"/>
            <a:r>
              <a:rPr lang="en-US" sz="4400">
                <a:solidFill>
                  <a:srgbClr val="252525"/>
                </a:solidFill>
              </a:rPr>
              <a:t>- بنادق رشاشة كلاشنكوف</a:t>
            </a:r>
          </a:p>
          <a:p>
            <a:pPr algn="r"/>
            <a:r>
              <a:rPr lang="en-US" sz="4400">
                <a:solidFill>
                  <a:srgbClr val="252525"/>
                </a:solidFill>
              </a:rPr>
              <a:t>- قاذفات RPG</a:t>
            </a:r>
          </a:p>
          <a:p>
            <a:pPr algn="r"/>
            <a:r>
              <a:rPr lang="en-US" sz="4400">
                <a:solidFill>
                  <a:srgbClr val="252525"/>
                </a:solidFill>
              </a:rPr>
              <a:t>- رشاشات دوشكا</a:t>
            </a:r>
          </a:p>
        </p:txBody>
      </p:sp>
    </p:spTree>
  </p:cSld>
  <p:clrMapOvr>
    <a:masterClrMapping/>
  </p:clrMapOvr>
</p:sld>
</file>

<file path=ppt/slides/slide3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 هاونات</a:t>
            </a:r>
          </a:p>
          <a:p>
            <a:pPr algn="r"/>
            <a:r>
              <a:rPr lang="en-US" sz="4400">
                <a:solidFill>
                  <a:srgbClr val="252525"/>
                </a:solidFill>
              </a:rPr>
              <a:t>- مسدسات</a:t>
            </a:r>
          </a:p>
          <a:p>
            <a:pPr algn="r"/>
            <a:r>
              <a:rPr lang="en-US" sz="4400">
                <a:solidFill>
                  <a:srgbClr val="252525"/>
                </a:solidFill>
              </a:rPr>
              <a:t>- قنابل يدوية دفاعية وهجومية</a:t>
            </a:r>
          </a:p>
          <a:p>
            <a:pPr algn="r"/>
            <a:r>
              <a:rPr lang="en-US" sz="4400">
                <a:solidFill>
                  <a:srgbClr val="252525"/>
                </a:solidFill>
              </a:rPr>
              <a:t>- طلقات كلاشنكوف</a:t>
            </a:r>
          </a:p>
          <a:p>
            <a:pPr algn="r"/>
            <a:r>
              <a:rPr lang="en-US" sz="4400">
                <a:solidFill>
                  <a:srgbClr val="252525"/>
                </a:solidFill>
              </a:rPr>
              <a:t>- قنابل هاون</a:t>
            </a:r>
          </a:p>
          <a:p>
            <a:pPr algn="r"/>
            <a:r>
              <a:rPr lang="en-US" sz="4400">
                <a:solidFill>
                  <a:srgbClr val="252525"/>
                </a:solidFill>
              </a:rPr>
              <a:t>-  1500 مقذوف RPG</a:t>
            </a:r>
          </a:p>
          <a:p>
            <a:pPr algn="r"/>
            <a:r>
              <a:rPr lang="en-US" sz="4400">
                <a:solidFill>
                  <a:srgbClr val="252525"/>
                </a:solidFill>
              </a:rPr>
              <a:t>بعد تفريغ شحنة الطائرتين، استلمتها سكرتارية جبهة التحرير بقيادة عثمان صالح سبي، وتم نقلها إلى الموقع المعد لها في ضواحي الخرطوم، لحين تأمين الطريق ونقلها برًا إلى الحدود عبر مدينة كسلا بعد توفير وسائل النقل المناسبة.</a:t>
            </a:r>
          </a:p>
          <a:p>
            <a:pPr algn="r"/>
            <a:r>
              <a:rPr lang="en-US" sz="4400">
                <a:solidFill>
                  <a:srgbClr val="9933FF"/>
                </a:solidFill>
              </a:rPr>
              <a:t>■  مؤتمر صحفي للصادق المهدي بخصوص ال الأسلحة</a:t>
            </a:r>
            <a:r>
              <a:rPr lang="en-US" sz="4400">
                <a:solidFill>
                  <a:srgbClr val="252525"/>
                </a:solidFill>
              </a:rPr>
              <a:t> </a:t>
            </a:r>
          </a:p>
          <a:p>
            <a:pPr algn="r"/>
            <a:r>
              <a:rPr lang="en-US" sz="4400">
                <a:solidFill>
                  <a:srgbClr val="252525"/>
                </a:solidFill>
              </a:rPr>
              <a:t>عقد السيد الصادق المهدي، زعيم حزب الأمة وأحد أحزاب الائتلاف الحاكم في حكومة رئيس الوزراء سر الختم الخليفة، مؤتمرًا صحفيًا  يوم 27/ 05/ 1965م اتهم فيه </a:t>
            </a:r>
          </a:p>
        </p:txBody>
      </p:sp>
    </p:spTree>
  </p:cSld>
  <p:clrMapOvr>
    <a:masterClrMapping/>
  </p:clrMapOvr>
</p:sld>
</file>

<file path=ppt/slides/slide3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بوجود أسلحة مجهولة الهوية في السودان. وأوضح أن حزبه أبلغ مجلس الوزراء بالأمر لكنه لم يتخذ أي إجراء. وأضاف أن حزب الأمة لديه معلومات عن هذه الأسلحة لكنه لن يفصح عنها في الوقت الحاضر، مشيرًا إلى أن هناك جماعة تسعى للمساس بأمن السودان وقلب النظام الديمقراطي الجديد باستعمال العنف.</a:t>
            </a:r>
          </a:p>
          <a:p>
            <a:pPr algn="r"/>
            <a:r>
              <a:rPr lang="en-US" sz="4400">
                <a:solidFill>
                  <a:srgbClr val="252525"/>
                </a:solidFill>
              </a:rPr>
              <a:t>نتيجة لهذا التصريح التحريضي والمعلومات المضللة للإعلام،  يوم </a:t>
            </a:r>
            <a:r>
              <a:rPr lang="en-US" sz="4400">
                <a:solidFill>
                  <a:srgbClr val="252525"/>
                </a:solidFill>
              </a:rPr>
              <a:t>3/06/1965</a:t>
            </a:r>
            <a:r>
              <a:rPr lang="en-US" sz="4400">
                <a:solidFill>
                  <a:srgbClr val="252525"/>
                </a:solidFill>
              </a:rPr>
              <a:t>م قامت مجموعة من رجال الأمن السوداني، يفوق عددهم 30 شخصًا، بمداهمة مخزن تابع لجبهة التحرير الإرترية في إحدى ضواحي الخرطوم، حيث كانت الأسلحة مخزنة وخلال العملية تم: - اعتقال المناضلين المكلفين بحراسة السلاح ووضعهما في السجن العام مع المجرمين وأصحاب السوابق.</a:t>
            </a:r>
          </a:p>
          <a:p>
            <a:pPr algn="r"/>
            <a:r>
              <a:rPr lang="en-US" sz="4400">
                <a:solidFill>
                  <a:srgbClr val="252525"/>
                </a:solidFill>
              </a:rPr>
              <a:t>- اعتقال سكرتير جبهة التحرير الإرترية، المناضل عثمان صالح سبي، وسجنه مع القتلة </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وموضوعية، دون تحيز أو تعصب. فهي لا تخشى قول الحقيقة، بل تملك الشجاعة لتخطئ من أخطأ وتشيد بمن أصاب . كما أنها تقف دائمًا في صف المظلوم، تدافع عن حقوقه، وتسعى لتحقيق العدل والإنصاف في قراءة ماضيها، حتى تستفيد من دروسه لبناء مستقبل أفضل.</a:t>
            </a:r>
          </a:p>
          <a:p>
            <a:pPr algn="r"/>
            <a:r>
              <a:rPr lang="en-US" sz="4800">
                <a:solidFill>
                  <a:srgbClr val="9933FF"/>
                </a:solidFill>
              </a:rPr>
              <a:t>سبب تلخيص الكتاب</a:t>
            </a:r>
            <a:r>
              <a:rPr lang="en-US" sz="4400">
                <a:solidFill>
                  <a:srgbClr val="252525"/>
                </a:solidFill>
              </a:rPr>
              <a:t> : </a:t>
            </a:r>
          </a:p>
          <a:p>
            <a:pPr algn="r"/>
            <a:r>
              <a:rPr lang="en-US" sz="4400">
                <a:solidFill>
                  <a:srgbClr val="252525"/>
                </a:solidFill>
              </a:rPr>
              <a:t> شدني إلى الكتاب عنوانه فقمت بتلخيص كتاب "جبهة التحرير الإرترية: انتصارات البداية وانتكاسة النهاية" للمؤلف والمناضل محمد عثمان إزاز، حفظه الله ومتّعه بالصحة والعافية.</a:t>
            </a:r>
          </a:p>
          <a:p>
            <a:pPr algn="r"/>
            <a:r>
              <a:rPr lang="en-US" sz="4400">
                <a:solidFill>
                  <a:srgbClr val="252525"/>
                </a:solidFill>
              </a:rPr>
              <a:t>في البداية، قرأت الكتاب قراءة أولية، ثم تعمقت في دراسته وتحليله. لم أكن أعرف الكاتب شخصيًا من قبل، ولم أسمع عنه، ولكن ما شدني إلى الكتاب هو عنوانه، حيث يوحي بأنه يعرض الانتصارات والإخفاقات التي مرت بها جبهة التحرير الإرترية.</a:t>
            </a:r>
          </a:p>
        </p:txBody>
      </p:sp>
    </p:spTree>
  </p:cSld>
  <p:clrMapOvr>
    <a:masterClrMapping/>
  </p:clrMapOvr>
</p:sld>
</file>

<file path=ppt/slides/slide4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والمجرمين.</a:t>
            </a:r>
          </a:p>
          <a:p>
            <a:pPr algn="r"/>
            <a:r>
              <a:rPr lang="en-US" sz="4400">
                <a:solidFill>
                  <a:srgbClr val="9933FF"/>
                </a:solidFill>
              </a:rPr>
              <a:t>■ اعتقال وزير العدل السوداني أحد أصدقاء الثورة الارترية</a:t>
            </a:r>
            <a:r>
              <a:rPr lang="en-US" sz="4400">
                <a:solidFill>
                  <a:srgbClr val="252525"/>
                </a:solidFill>
              </a:rPr>
              <a:t> </a:t>
            </a:r>
          </a:p>
          <a:p>
            <a:pPr algn="r"/>
            <a:r>
              <a:rPr lang="en-US" sz="4400">
                <a:solidFill>
                  <a:srgbClr val="252525"/>
                </a:solidFill>
              </a:rPr>
              <a:t> خضع  وزير العدل السوداني الرشيد طاهر بابكر للتحقيق ، وهو المعروف بدعمه للثورة الإرترية، وذلك بعد اعتراضه على مصادرة الأسلحة واعتقال المناضلين الأبرياء. خضع لتحقيق استمر لأكثر من ثلاث ساعات قام بالاتصال برئيس الوزراء وابلغه بشحنة اسلحة الثورة الارترية القادمة من سوريا وتم إصدار إذن خاص لتسليمها وتمريرها للثورة الارترية واضاف أن وصول الأسلحة كان بطريقة رسمية وواضحة </a:t>
            </a:r>
          </a:p>
          <a:p>
            <a:pPr algn="r"/>
            <a:r>
              <a:rPr lang="en-US" sz="4400">
                <a:solidFill>
                  <a:srgbClr val="9933FF"/>
                </a:solidFill>
              </a:rPr>
              <a:t>■ دور سكرتارية الجبهة في الدفاع عن شحنة الأسلحة وشرعية دخولها وتلاحم القوة السودانية مع الثورةةالارترية</a:t>
            </a:r>
            <a:r>
              <a:rPr lang="en-US" sz="4400">
                <a:solidFill>
                  <a:srgbClr val="252525"/>
                </a:solidFill>
              </a:rPr>
              <a:t>. </a:t>
            </a:r>
          </a:p>
          <a:p>
            <a:pPr algn="r"/>
            <a:r>
              <a:rPr lang="en-US" sz="4400">
                <a:solidFill>
                  <a:srgbClr val="252525"/>
                </a:solidFill>
              </a:rPr>
              <a:t>أصدرت سكرتارية جبهة التحرير الإرترية بيانًا رسميًا توضح فيه شرعية دخول الأسلحة، </a:t>
            </a:r>
          </a:p>
        </p:txBody>
      </p:sp>
    </p:spTree>
  </p:cSld>
  <p:clrMapOvr>
    <a:masterClrMapping/>
  </p:clrMapOvr>
</p:sld>
</file>

<file path=ppt/slides/slide4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معبرة عن استغرابها ودهشتها من تصرفات الأمن السوداني، التي لم تجد لها مبررًا منطقيًا أو ماديًا مقبولًا.</a:t>
            </a:r>
          </a:p>
          <a:p>
            <a:pPr algn="r"/>
            <a:r>
              <a:rPr lang="en-US" sz="4400">
                <a:solidFill>
                  <a:srgbClr val="252525"/>
                </a:solidFill>
              </a:rPr>
              <a:t>كما صرح سفير الجمهورية العربية السورية لدى السودان، السيد حافظ الجمالي، لوكالة أخبار الخرطوم، مؤكدًا أن المسؤولين في الحكومة السودانية كانوا على علم مسبق بشحنة الأسلحة، مما يضع التصرفات الأمنية السودانية موضع تساؤل.</a:t>
            </a:r>
          </a:p>
          <a:p>
            <a:pPr algn="r"/>
            <a:r>
              <a:rPr lang="en-US" sz="4400">
                <a:solidFill>
                  <a:srgbClr val="252525"/>
                </a:solidFill>
              </a:rPr>
              <a:t>وبعد ما حصل تضامن الشعب السوداني وقواه السياسية، قامت قوات الأمن السوداني بالإفراج عن الأسلحة التي صادرتها، كما أفرجت عن كل المناضلين وعلى رأسهم المناضل عثمان صالح سبي.</a:t>
            </a:r>
          </a:p>
          <a:p>
            <a:pPr algn="r"/>
            <a:r>
              <a:rPr lang="en-US" sz="5000"/>
              <a:t>  </a:t>
            </a:r>
          </a:p>
          <a:p>
            <a:pPr algn="r"/>
            <a:r>
              <a:rPr lang="en-US" sz="4400">
                <a:solidFill>
                  <a:srgbClr val="9933FF"/>
                </a:solidFill>
              </a:rPr>
              <a:t>■ آلية إيصال الأسلحة إلى الميدان</a:t>
            </a:r>
          </a:p>
          <a:p>
            <a:pPr algn="r"/>
            <a:r>
              <a:rPr lang="en-US" sz="4400">
                <a:solidFill>
                  <a:srgbClr val="252525"/>
                </a:solidFill>
              </a:rPr>
              <a:t>وضعت جبهة التحرير الإرترية خطة منظمة لنقل وشحن الأسلحة من السودان إلى الميدان </a:t>
            </a:r>
          </a:p>
        </p:txBody>
      </p:sp>
    </p:spTree>
  </p:cSld>
  <p:clrMapOvr>
    <a:masterClrMapping/>
  </p:clrMapOvr>
</p:sld>
</file>

<file path=ppt/slides/slide4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داخل إرتريا، وتم تشكيل لجنة خاصة للإشراف على العملية، ضمت كلًّا من:</a:t>
            </a:r>
          </a:p>
          <a:p>
            <a:pPr algn="r"/>
            <a:r>
              <a:rPr lang="en-US" sz="4400">
                <a:solidFill>
                  <a:srgbClr val="252525"/>
                </a:solidFill>
              </a:rPr>
              <a:t>●المناضل محمد علي عمرو – رئيس اللجنة ومسؤول عن إيصال الأسلحة إلى الميدان </a:t>
            </a:r>
          </a:p>
          <a:p>
            <a:pPr algn="r"/>
            <a:r>
              <a:rPr lang="en-US" sz="4400">
                <a:solidFill>
                  <a:srgbClr val="252525"/>
                </a:solidFill>
              </a:rPr>
              <a:t>●المناضل عثمان إزاز – (مؤلف الكتاب).</a:t>
            </a:r>
          </a:p>
          <a:p>
            <a:pPr algn="r"/>
            <a:r>
              <a:rPr lang="en-US" sz="4400">
                <a:solidFill>
                  <a:srgbClr val="252525"/>
                </a:solidFill>
              </a:rPr>
              <a:t>●المناضل حامد قندفل.</a:t>
            </a:r>
          </a:p>
          <a:p>
            <a:pPr algn="r"/>
            <a:r>
              <a:rPr lang="en-US" sz="4400">
                <a:solidFill>
                  <a:srgbClr val="252525"/>
                </a:solidFill>
              </a:rPr>
              <a:t>عملت هذه اللجنة على تنظيم وتأمين عملية نقل الأسلحة لضمان وصولها إلى الثوار في الداخل.</a:t>
            </a:r>
          </a:p>
          <a:p>
            <a:pPr algn="r"/>
            <a:r>
              <a:rPr lang="en-US" sz="4400">
                <a:solidFill>
                  <a:srgbClr val="252525"/>
                </a:solidFill>
              </a:rPr>
              <a:t>عندما وصلت شحنة الأسلحة إلى الميدان، شهدت الثورة الإرترية اندفاعًا كبيرًا من قبل الشباب للالتحاق بصفوفها، مما أدى إلى زيادة عدد الجنود بشكل ملحوظ وامتلأت هيئة التدريب بالمجندين الجدد، في خطوة عززت قوة الجبهة ورفعت من قدراتها العسكرية والتنظيمية.</a:t>
            </a:r>
          </a:p>
          <a:p>
            <a:pPr algn="r"/>
            <a:r>
              <a:rPr lang="en-US" sz="4400">
                <a:solidFill>
                  <a:srgbClr val="9933FF"/>
                </a:solidFill>
              </a:rPr>
              <a:t>■ تكوين القيادة الثورية، قيادة المجلس الأعلى، وقيادة المناطق الخمس</a:t>
            </a:r>
          </a:p>
        </p:txBody>
      </p:sp>
    </p:spTree>
  </p:cSld>
  <p:clrMapOvr>
    <a:masterClrMapping/>
  </p:clrMapOvr>
</p:sld>
</file>

<file path=ppt/slides/slide4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بعد التطور المفاجئ الذي شهدته الثورة الإرترية، حيث انتقلت من شحٍ في التسلح إلى تدفق كميات كبيرة من الأسلحة الحديثة وتزايد أعداد الشباب المتطوعين، سارعت قيادة الثورة إلى استحداث هياكل تنظيمية جديدة لمواكبة هذه المتغيرات.</a:t>
            </a:r>
          </a:p>
          <a:p>
            <a:pPr algn="r"/>
            <a:r>
              <a:rPr lang="en-US" sz="4400">
                <a:solidFill>
                  <a:srgbClr val="252525"/>
                </a:solidFill>
              </a:rPr>
              <a:t>تم تشكيل هيكل تنظيمي جديد يتكون من القيادات التالية:</a:t>
            </a:r>
          </a:p>
          <a:p>
            <a:pPr algn="r"/>
            <a:r>
              <a:rPr lang="en-US" sz="4400">
                <a:solidFill>
                  <a:srgbClr val="252525"/>
                </a:solidFill>
              </a:rPr>
              <a:t>1) المجلس الأعلى: يتولى تنظيم شؤون الثورة في الخارج.</a:t>
            </a:r>
          </a:p>
          <a:p>
            <a:pPr algn="r"/>
            <a:r>
              <a:rPr lang="en-US" sz="4400">
                <a:solidFill>
                  <a:srgbClr val="252525"/>
                </a:solidFill>
              </a:rPr>
              <a:t>2) القيادة الثورية: تتولى تنظيم الثورة داخل الميدان.</a:t>
            </a:r>
          </a:p>
          <a:p>
            <a:pPr algn="r"/>
            <a:r>
              <a:rPr lang="en-US" sz="4400">
                <a:solidFill>
                  <a:srgbClr val="252525"/>
                </a:solidFill>
              </a:rPr>
              <a:t>أولًا: قيادة المجلس الأعلى</a:t>
            </a:r>
          </a:p>
          <a:p>
            <a:pPr algn="r"/>
            <a:r>
              <a:rPr lang="en-US" sz="4400">
                <a:solidFill>
                  <a:srgbClr val="252525"/>
                </a:solidFill>
              </a:rPr>
              <a:t>تضم قيادة المجلس الأعلى الشخصيات التالية:</a:t>
            </a:r>
          </a:p>
          <a:p>
            <a:pPr algn="r"/>
            <a:r>
              <a:rPr lang="en-US" sz="4400">
                <a:solidFill>
                  <a:srgbClr val="252525"/>
                </a:solidFill>
              </a:rPr>
              <a:t>●الشيخ إدريس محمد آدم (رئيسًا).</a:t>
            </a:r>
          </a:p>
          <a:p>
            <a:pPr algn="r"/>
            <a:r>
              <a:rPr lang="en-US" sz="4400">
                <a:solidFill>
                  <a:srgbClr val="252525"/>
                </a:solidFill>
              </a:rPr>
              <a:t>●المناضل عثمان صالح سبي.</a:t>
            </a:r>
          </a:p>
          <a:p>
            <a:pPr algn="r"/>
            <a:r>
              <a:rPr lang="en-US" sz="4400">
                <a:solidFill>
                  <a:srgbClr val="252525"/>
                </a:solidFill>
              </a:rPr>
              <a:t>●المناضل إدريس عثمان قلايدوس.</a:t>
            </a:r>
          </a:p>
          <a:p>
            <a:pPr algn="r"/>
            <a:r>
              <a:rPr lang="en-US" sz="4400">
                <a:solidFill>
                  <a:srgbClr val="252525"/>
                </a:solidFill>
              </a:rPr>
              <a:t>مهام قيادة المجلس الأعلى</a:t>
            </a:r>
          </a:p>
        </p:txBody>
      </p:sp>
    </p:spTree>
  </p:cSld>
  <p:clrMapOvr>
    <a:masterClrMapping/>
  </p:clrMapOvr>
</p:sld>
</file>

<file path=ppt/slides/slide4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تنظيم شؤون الثورة في الخارج.</a:t>
            </a:r>
          </a:p>
          <a:p>
            <a:pPr algn="r"/>
            <a:r>
              <a:rPr lang="en-US" sz="4400">
                <a:solidFill>
                  <a:srgbClr val="252525"/>
                </a:solidFill>
              </a:rPr>
              <a:t>السعي لكسب التأييد السياسي والدعم المادي للثورة ونشر القضية الإرترية إعلاميًا عبر المشاركة في الندوات والمهرجانات الثقافية والنقابية.</a:t>
            </a:r>
          </a:p>
          <a:p>
            <a:pPr algn="r"/>
            <a:r>
              <a:rPr lang="en-US" sz="4400">
                <a:solidFill>
                  <a:srgbClr val="252525"/>
                </a:solidFill>
              </a:rPr>
              <a:t>التواصل مع القادة والنشطاء السياسيين في مختلف الدول لحشد الدعم للقضية الإرترية.</a:t>
            </a:r>
          </a:p>
          <a:p>
            <a:pPr algn="r"/>
            <a:r>
              <a:rPr lang="en-US" sz="4400">
                <a:solidFill>
                  <a:srgbClr val="252525"/>
                </a:solidFill>
              </a:rPr>
              <a:t>ثانيًا: القيادة الثورية</a:t>
            </a:r>
          </a:p>
          <a:p>
            <a:pPr algn="r"/>
            <a:r>
              <a:rPr lang="en-US" sz="4400">
                <a:solidFill>
                  <a:srgbClr val="252525"/>
                </a:solidFill>
              </a:rPr>
              <a:t>1. تشكيل القيادة الثورية لتكون الوسيط بين المجلس الأعلى وقيادات المناطق الأربع.</a:t>
            </a:r>
          </a:p>
          <a:p>
            <a:pPr algn="r"/>
            <a:r>
              <a:rPr lang="en-US" sz="4400">
                <a:solidFill>
                  <a:srgbClr val="252525"/>
                </a:solidFill>
              </a:rPr>
              <a:t>2. أعضاء القيادة الثورية:</a:t>
            </a:r>
          </a:p>
          <a:p>
            <a:pPr algn="r"/>
            <a:r>
              <a:rPr lang="en-US" sz="4400">
                <a:solidFill>
                  <a:srgbClr val="252525"/>
                </a:solidFill>
              </a:rPr>
              <a:t>المناضل محمد سعيد آدم (الرئيس القيادة).</a:t>
            </a:r>
          </a:p>
          <a:p>
            <a:pPr algn="r"/>
            <a:r>
              <a:rPr lang="en-US" sz="4400">
                <a:solidFill>
                  <a:srgbClr val="252525"/>
                </a:solidFill>
              </a:rPr>
              <a:t>المناضل محمد إسماعيل عبده (سكرتير القيادة).</a:t>
            </a:r>
          </a:p>
          <a:p>
            <a:pPr algn="r"/>
            <a:r>
              <a:rPr lang="en-US" sz="4400">
                <a:solidFill>
                  <a:srgbClr val="252525"/>
                </a:solidFill>
              </a:rPr>
              <a:t>● المناضل جعفر محمد تسفى تدروس  - أمين الامدادات والتموين </a:t>
            </a:r>
          </a:p>
          <a:p>
            <a:pPr algn="r"/>
            <a:r>
              <a:rPr lang="en-US" sz="4400">
                <a:solidFill>
                  <a:srgbClr val="252525"/>
                </a:solidFill>
              </a:rPr>
              <a:t>● المناضل عمر حاج إدريس - أمين المالية </a:t>
            </a:r>
          </a:p>
          <a:p>
            <a:pPr algn="r"/>
            <a:r>
              <a:rPr lang="en-US" sz="4400">
                <a:solidFill>
                  <a:srgbClr val="252525"/>
                </a:solidFill>
              </a:rPr>
              <a:t>● المناضل الزين ياسين الشيخ - أمين الاعلام </a:t>
            </a:r>
          </a:p>
        </p:txBody>
      </p:sp>
    </p:spTree>
  </p:cSld>
  <p:clrMapOvr>
    <a:masterClrMapping/>
  </p:clrMapOvr>
</p:sld>
</file>

<file path=ppt/slides/slide4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والتوجيه المعنوي</a:t>
            </a:r>
          </a:p>
          <a:p>
            <a:pPr algn="r"/>
            <a:r>
              <a:rPr lang="en-US" sz="4400">
                <a:solidFill>
                  <a:srgbClr val="252525"/>
                </a:solidFill>
              </a:rPr>
              <a:t>● المناضل احمد محمد عيسى - أمين الاستخبارات </a:t>
            </a:r>
          </a:p>
          <a:p>
            <a:pPr algn="r"/>
            <a:r>
              <a:rPr lang="en-US" sz="4400">
                <a:solidFill>
                  <a:srgbClr val="252525"/>
                </a:solidFill>
              </a:rPr>
              <a:t>●المناضل محمود محمد صالح - سكرتير شؤن التنظيم </a:t>
            </a:r>
          </a:p>
          <a:p>
            <a:pPr algn="r"/>
            <a:r>
              <a:rPr lang="en-US" sz="4400">
                <a:solidFill>
                  <a:srgbClr val="252525"/>
                </a:solidFill>
              </a:rPr>
              <a:t>●المناضل عبده عثمان  محمد -أمين شؤن الصحة</a:t>
            </a:r>
          </a:p>
          <a:p>
            <a:pPr algn="r"/>
            <a:r>
              <a:rPr lang="en-US" sz="4400">
                <a:solidFill>
                  <a:srgbClr val="252525"/>
                </a:solidFill>
              </a:rPr>
              <a:t> ●المناضل ولدى قدي-أمين الاعلام قسم تقرنيا </a:t>
            </a:r>
          </a:p>
          <a:p>
            <a:pPr algn="r"/>
            <a:r>
              <a:rPr lang="en-US" sz="4400">
                <a:solidFill>
                  <a:srgbClr val="252525"/>
                </a:solidFill>
              </a:rPr>
              <a:t>● المناضل صالح حدوق - أمين الشؤن الاجتماعية </a:t>
            </a:r>
          </a:p>
          <a:p>
            <a:pPr algn="r"/>
            <a:r>
              <a:rPr lang="en-US" sz="4400">
                <a:solidFill>
                  <a:srgbClr val="252525"/>
                </a:solidFill>
              </a:rPr>
              <a:t>●المناضل  صالح احمد إياي - فرع بورتسودان </a:t>
            </a:r>
          </a:p>
          <a:p>
            <a:pPr algn="r"/>
            <a:r>
              <a:rPr lang="en-US" sz="4400">
                <a:solidFill>
                  <a:srgbClr val="252525"/>
                </a:solidFill>
              </a:rPr>
              <a:t> مهام القيادة الثورية:</a:t>
            </a:r>
          </a:p>
          <a:p>
            <a:pPr algn="r"/>
            <a:r>
              <a:rPr lang="en-US" sz="4400">
                <a:solidFill>
                  <a:srgbClr val="252525"/>
                </a:solidFill>
              </a:rPr>
              <a:t>تنسيق العمليات بين المجلس الأعلى والمناطق العسكرية.</a:t>
            </a:r>
          </a:p>
          <a:p>
            <a:pPr algn="r"/>
            <a:r>
              <a:rPr lang="en-US" sz="4400">
                <a:solidFill>
                  <a:srgbClr val="252525"/>
                </a:solidFill>
              </a:rPr>
              <a:t>الإشراف على تنظيم الثورة داخل الميدان وإدارة العمليات القتالية.</a:t>
            </a:r>
          </a:p>
        </p:txBody>
      </p:sp>
    </p:spTree>
  </p:cSld>
  <p:clrMapOvr>
    <a:masterClrMapping/>
  </p:clrMapOvr>
</p:sld>
</file>

<file path=ppt/slides/slide4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 تكوين قيادات المناطق الأربع – 20 يوليو 1965م</a:t>
            </a:r>
          </a:p>
          <a:p>
            <a:pPr algn="r"/>
            <a:r>
              <a:rPr lang="en-US" sz="4400">
                <a:solidFill>
                  <a:srgbClr val="252525"/>
                </a:solidFill>
              </a:rPr>
              <a:t>تتكون كل منطقة من:</a:t>
            </a:r>
          </a:p>
          <a:p>
            <a:pPr algn="r"/>
            <a:r>
              <a:rPr lang="en-US" sz="4400">
                <a:solidFill>
                  <a:srgbClr val="252525"/>
                </a:solidFill>
              </a:rPr>
              <a:t>●قائد المنطقة ونائبه</a:t>
            </a:r>
          </a:p>
          <a:p>
            <a:pPr algn="r"/>
            <a:r>
              <a:rPr lang="en-US" sz="4400">
                <a:solidFill>
                  <a:srgbClr val="252525"/>
                </a:solidFill>
              </a:rPr>
              <a:t>●المفوض السياسي</a:t>
            </a:r>
          </a:p>
          <a:p>
            <a:pPr algn="r"/>
            <a:r>
              <a:rPr lang="en-US" sz="4400">
                <a:solidFill>
                  <a:srgbClr val="252525"/>
                </a:solidFill>
              </a:rPr>
              <a:t>●المسؤول المالي</a:t>
            </a:r>
          </a:p>
          <a:p>
            <a:pPr algn="r"/>
            <a:r>
              <a:rPr lang="en-US" sz="4400">
                <a:solidFill>
                  <a:srgbClr val="252525"/>
                </a:solidFill>
              </a:rPr>
              <a:t>●المسؤول الطبي</a:t>
            </a:r>
          </a:p>
          <a:p>
            <a:pPr algn="r"/>
            <a:r>
              <a:rPr lang="en-US" sz="4400">
                <a:solidFill>
                  <a:srgbClr val="252525"/>
                </a:solidFill>
              </a:rPr>
              <a:t>●مسؤول الاستخبارات</a:t>
            </a:r>
          </a:p>
          <a:p>
            <a:pPr algn="r"/>
            <a:r>
              <a:rPr lang="en-US" sz="4400">
                <a:solidFill>
                  <a:srgbClr val="252525"/>
                </a:solidFill>
              </a:rPr>
              <a:t>●مسؤول الفدائيين</a:t>
            </a:r>
          </a:p>
          <a:p>
            <a:pPr algn="r"/>
            <a:r>
              <a:rPr lang="en-US" sz="4400">
                <a:solidFill>
                  <a:srgbClr val="252525"/>
                </a:solidFill>
              </a:rPr>
              <a:t>وبعد مرور عام على تشكيل المناطق الأربع، تم إضافة المنطقة الخامسة لتعزيز العمل الثوري وتوسيع نطاق العمليات.</a:t>
            </a:r>
          </a:p>
          <a:p>
            <a:pPr algn="r"/>
            <a:r>
              <a:rPr lang="en-US" sz="5000"/>
              <a:t>  </a:t>
            </a:r>
          </a:p>
          <a:p>
            <a:pPr algn="r"/>
            <a:r>
              <a:rPr lang="en-US" sz="4400">
                <a:solidFill>
                  <a:srgbClr val="252525"/>
                </a:solidFill>
              </a:rPr>
              <a:t>مهام قيادات المناطق:</a:t>
            </a:r>
          </a:p>
          <a:p>
            <a:pPr algn="r"/>
            <a:r>
              <a:rPr lang="en-US" sz="4400">
                <a:solidFill>
                  <a:srgbClr val="252525"/>
                </a:solidFill>
              </a:rPr>
              <a:t>1. الإشراف على النشاط اليومي للحياة الثورية داخل نطاق المنطقة المحددة جغرافيًا.</a:t>
            </a:r>
          </a:p>
          <a:p>
            <a:pPr algn="r"/>
            <a:r>
              <a:rPr lang="en-US" sz="4400">
                <a:solidFill>
                  <a:srgbClr val="252525"/>
                </a:solidFill>
              </a:rPr>
              <a:t>2. متابعة وتوجيه تنظيم الخلايا السرية داخل المدن الإرترية.</a:t>
            </a:r>
          </a:p>
        </p:txBody>
      </p:sp>
    </p:spTree>
  </p:cSld>
  <p:clrMapOvr>
    <a:masterClrMapping/>
  </p:clrMapOvr>
</p:sld>
</file>

<file path=ppt/slides/slide4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3. التعبئة السياسية والتوعية ببرنامج الثورة وأهدافها.</a:t>
            </a:r>
          </a:p>
          <a:p>
            <a:pPr algn="r"/>
            <a:r>
              <a:rPr lang="en-US" sz="4400">
                <a:solidFill>
                  <a:srgbClr val="252525"/>
                </a:solidFill>
              </a:rPr>
              <a:t>4. جمع الاشتراكات والدعم المالي من داخل المدن والأرياف.</a:t>
            </a:r>
          </a:p>
          <a:p>
            <a:pPr algn="r"/>
            <a:r>
              <a:rPr lang="en-US" sz="4400">
                <a:solidFill>
                  <a:srgbClr val="252525"/>
                </a:solidFill>
              </a:rPr>
              <a:t>5. تقديم الخدمات الطبية للمقاتلين والمدنيين الداعمين للثورة.</a:t>
            </a:r>
          </a:p>
          <a:p>
            <a:pPr algn="r"/>
            <a:r>
              <a:rPr lang="en-US" sz="4400">
                <a:solidFill>
                  <a:srgbClr val="252525"/>
                </a:solidFill>
              </a:rPr>
              <a:t>6. رصد وجمع المعلومات عن تحركات العدو.</a:t>
            </a:r>
          </a:p>
          <a:p>
            <a:pPr algn="r"/>
            <a:r>
              <a:rPr lang="en-US" sz="4400">
                <a:solidFill>
                  <a:srgbClr val="252525"/>
                </a:solidFill>
              </a:rPr>
              <a:t>7. إدارة العمليات الفدائية وتنفيذ المعارك الخاطفة ضد العدو.</a:t>
            </a:r>
          </a:p>
          <a:p>
            <a:pPr algn="r"/>
            <a:r>
              <a:rPr lang="en-US" sz="4400">
                <a:solidFill>
                  <a:srgbClr val="252525"/>
                </a:solidFill>
              </a:rPr>
              <a:t>■ </a:t>
            </a:r>
            <a:r>
              <a:rPr lang="en-US" sz="4400">
                <a:solidFill>
                  <a:srgbClr val="9933FF"/>
                </a:solidFill>
              </a:rPr>
              <a:t>المناطق الخمس وقياداتها والإطار الجغرافي </a:t>
            </a:r>
            <a:r>
              <a:rPr lang="en-US" sz="4400">
                <a:solidFill>
                  <a:srgbClr val="252525"/>
                </a:solidFill>
              </a:rPr>
              <a:t>لها </a:t>
            </a:r>
          </a:p>
          <a:p>
            <a:pPr algn="r"/>
            <a:r>
              <a:rPr lang="en-US" sz="4400">
                <a:solidFill>
                  <a:srgbClr val="252525"/>
                </a:solidFill>
              </a:rPr>
              <a:t>☆ المنطقة الأولى </a:t>
            </a:r>
          </a:p>
          <a:p>
            <a:pPr algn="r"/>
            <a:r>
              <a:rPr lang="en-US" sz="4400">
                <a:solidFill>
                  <a:srgbClr val="252525"/>
                </a:solidFill>
              </a:rPr>
              <a:t>● قائد المنطقة المناضل محمود محمد  ديناي </a:t>
            </a:r>
          </a:p>
          <a:p>
            <a:pPr algn="r"/>
            <a:r>
              <a:rPr lang="en-US" sz="4400">
                <a:solidFill>
                  <a:srgbClr val="252525"/>
                </a:solidFill>
              </a:rPr>
              <a:t>● نائب المنطقة المناضل صالح محند إدريس </a:t>
            </a:r>
          </a:p>
          <a:p>
            <a:pPr algn="r"/>
            <a:r>
              <a:rPr lang="en-US" sz="4400">
                <a:solidFill>
                  <a:srgbClr val="252525"/>
                </a:solidFill>
              </a:rPr>
              <a:t>الإطار الجغرافي لها تشمل كل منطقة بركا والقاش وسيتيت </a:t>
            </a:r>
          </a:p>
          <a:p>
            <a:pPr algn="r"/>
            <a:r>
              <a:rPr lang="en-US" sz="4400">
                <a:solidFill>
                  <a:srgbClr val="252525"/>
                </a:solidFill>
              </a:rPr>
              <a:t>☆ للمنطقة الثانية </a:t>
            </a:r>
          </a:p>
          <a:p>
            <a:pPr algn="r"/>
            <a:r>
              <a:rPr lang="en-US" sz="4400">
                <a:solidFill>
                  <a:srgbClr val="252525"/>
                </a:solidFill>
              </a:rPr>
              <a:t>● قائد المنطقة المناضل عمر حامد إزاز </a:t>
            </a:r>
          </a:p>
        </p:txBody>
      </p:sp>
    </p:spTree>
  </p:cSld>
  <p:clrMapOvr>
    <a:masterClrMapping/>
  </p:clrMapOvr>
</p:sld>
</file>

<file path=ppt/slides/slide4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 نائب المنطقة المناضل محمدعمر آدم </a:t>
            </a:r>
          </a:p>
          <a:p>
            <a:pPr algn="r"/>
            <a:r>
              <a:rPr lang="en-US" sz="4400">
                <a:solidFill>
                  <a:srgbClr val="252525"/>
                </a:solidFill>
              </a:rPr>
              <a:t>الإطار الجغرافي لها كل مناطق الساحل والماريا والبلين وبيت جوك </a:t>
            </a:r>
          </a:p>
          <a:p>
            <a:pPr algn="r"/>
            <a:r>
              <a:rPr lang="en-US" sz="4400">
                <a:solidFill>
                  <a:srgbClr val="252525"/>
                </a:solidFill>
              </a:rPr>
              <a:t>☆المنطقة الثالثة</a:t>
            </a:r>
          </a:p>
          <a:p>
            <a:pPr algn="r"/>
            <a:r>
              <a:rPr lang="en-US" sz="4400">
                <a:solidFill>
                  <a:srgbClr val="252525"/>
                </a:solidFill>
              </a:rPr>
              <a:t>● قائد المنطقة المناضل عبدالكريم أحمد </a:t>
            </a:r>
          </a:p>
          <a:p>
            <a:pPr algn="r"/>
            <a:r>
              <a:rPr lang="en-US" sz="4400">
                <a:solidFill>
                  <a:srgbClr val="252525"/>
                </a:solidFill>
              </a:rPr>
              <a:t>نائب المنطقة المناضل حامد جمع </a:t>
            </a:r>
          </a:p>
          <a:p>
            <a:pPr algn="r"/>
            <a:r>
              <a:rPr lang="en-US" sz="4400">
                <a:solidFill>
                  <a:srgbClr val="252525"/>
                </a:solidFill>
              </a:rPr>
              <a:t>الإطار الجغرافي لها تشمل مناطق أكلى قوزاي سراى </a:t>
            </a:r>
          </a:p>
          <a:p>
            <a:pPr algn="r"/>
            <a:r>
              <a:rPr lang="en-US" sz="4400">
                <a:solidFill>
                  <a:srgbClr val="252525"/>
                </a:solidFill>
              </a:rPr>
              <a:t>☆ المنطقة الرابعة </a:t>
            </a:r>
          </a:p>
          <a:p>
            <a:pPr algn="r"/>
            <a:r>
              <a:rPr lang="en-US" sz="4400">
                <a:solidFill>
                  <a:srgbClr val="252525"/>
                </a:solidFill>
              </a:rPr>
              <a:t>● قائد المنطقة المناضل محمد علي عمرو </a:t>
            </a:r>
          </a:p>
          <a:p>
            <a:pPr algn="r"/>
            <a:r>
              <a:rPr lang="en-US" sz="4400">
                <a:solidFill>
                  <a:srgbClr val="252525"/>
                </a:solidFill>
              </a:rPr>
              <a:t>●نائب المنطقة المناضل عبدالله محمد باري</a:t>
            </a:r>
          </a:p>
          <a:p>
            <a:pPr algn="r"/>
            <a:r>
              <a:rPr lang="en-US" sz="4400">
                <a:solidFill>
                  <a:srgbClr val="252525"/>
                </a:solidFill>
              </a:rPr>
              <a:t>الإطار الجغرافي تشمل كل مناطق سمهر ودنكاليا </a:t>
            </a:r>
          </a:p>
          <a:p>
            <a:pPr algn="r"/>
            <a:r>
              <a:rPr lang="en-US" sz="4400">
                <a:solidFill>
                  <a:srgbClr val="252525"/>
                </a:solidFill>
              </a:rPr>
              <a:t>☆المنطقة الخامسة </a:t>
            </a:r>
          </a:p>
          <a:p>
            <a:pPr algn="r"/>
            <a:r>
              <a:rPr lang="en-US" sz="4400">
                <a:solidFill>
                  <a:srgbClr val="252525"/>
                </a:solidFill>
              </a:rPr>
              <a:t>●قائد المنطقة المناضل ولداي كحساي</a:t>
            </a:r>
          </a:p>
          <a:p>
            <a:pPr algn="r"/>
            <a:r>
              <a:rPr lang="en-US" sz="4400">
                <a:solidFill>
                  <a:srgbClr val="252525"/>
                </a:solidFill>
              </a:rPr>
              <a:t>●نائب المنطقة حشال عثمان</a:t>
            </a:r>
          </a:p>
          <a:p>
            <a:pPr algn="r"/>
            <a:r>
              <a:rPr lang="en-US" sz="4400">
                <a:solidFill>
                  <a:srgbClr val="252525"/>
                </a:solidFill>
              </a:rPr>
              <a:t>الإطار الجغرافي تشمل مناطق كل حماسين</a:t>
            </a:r>
          </a:p>
          <a:p>
            <a:pPr algn="r"/>
            <a:r>
              <a:rPr lang="en-US" sz="4400">
                <a:solidFill>
                  <a:srgbClr val="252525"/>
                </a:solidFill>
              </a:rPr>
              <a:t>■ هيئة تدريب بركه تحات </a:t>
            </a:r>
          </a:p>
        </p:txBody>
      </p:sp>
    </p:spTree>
  </p:cSld>
  <p:clrMapOvr>
    <a:masterClrMapping/>
  </p:clrMapOvr>
</p:sld>
</file>

<file path=ppt/slides/slide4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●رئيس هيئة التدريب المناضل طاهر سالم وعين بعد استشهاده المناضل عمر دامر </a:t>
            </a:r>
          </a:p>
          <a:p>
            <a:pPr algn="r"/>
            <a:r>
              <a:rPr lang="en-US" sz="4400">
                <a:solidFill>
                  <a:srgbClr val="252525"/>
                </a:solidFill>
              </a:rPr>
              <a:t>نائب هيئة التدريب المناضل عبدالله إدريس درار </a:t>
            </a:r>
          </a:p>
          <a:p>
            <a:pPr algn="r"/>
            <a:r>
              <a:rPr lang="en-US" sz="4400">
                <a:solidFill>
                  <a:srgbClr val="252525"/>
                </a:solidFill>
              </a:rPr>
              <a:t>●المناضل ابوبكر محمد جمع مسؤل التعبئة السياسية </a:t>
            </a:r>
          </a:p>
          <a:p>
            <a:pPr algn="r"/>
            <a:r>
              <a:rPr lang="en-US" sz="4400">
                <a:solidFill>
                  <a:srgbClr val="252525"/>
                </a:solidFill>
              </a:rPr>
              <a:t>●المناضل محمد عمر ابو طيارة مسؤل  قوة المساعدة قاش   </a:t>
            </a:r>
          </a:p>
          <a:p>
            <a:pPr algn="r"/>
            <a:r>
              <a:rPr lang="en-US" sz="4400">
                <a:solidFill>
                  <a:srgbClr val="252525"/>
                </a:solidFill>
              </a:rPr>
              <a:t> ■ تفاصيل الدورة العسكرية في الخارج وتخرج 350 مقاتلًا على مختلف المستويات العسكرية، وظهور تكتلات لأحزاب سياسية في الميدان</a:t>
            </a:r>
          </a:p>
          <a:p>
            <a:pPr algn="r"/>
            <a:r>
              <a:rPr lang="en-US" sz="4400">
                <a:solidFill>
                  <a:srgbClr val="252525"/>
                </a:solidFill>
              </a:rPr>
              <a:t>مع تصاعد التحديات التي فرضتها القوى الإمبريالية والصهيونية العالمية ضد القضية الإرترية، وجدت الثورة الإرترية دعمًا واسعًا من الدول الصديقة والشعوب الحرة. برزت في مقدمة هذه الدول جمهورية سوريا العربية، العراق، والمملكة العربية السعودية، حيث </a:t>
            </a:r>
          </a:p>
        </p:txBody>
      </p:sp>
    </p:spTree>
  </p:cSld>
  <p:clrMapOvr>
    <a:masterClrMapping/>
  </p:clrMapOvr>
</p:sld>
</file>

<file path=ppt/slides/slide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بعد القراءة، وجدت أن المؤلف لم يركز فقط على النجاحات، بل تناول كذلك السلبيات والانقسامات التي أثرت على مسار الجبهة. فالمؤلف كان أحد أهم القيادات العسكرية في الجبهة، وتولى العديد من المهام القتالية والعمليات الفدائية. قاد جيش التحرير من نصر إلى نصر دون أن يكون لديه أي طموح شخصي للزعامة، بل فرض احترامه من خلال شجاعته وتفانيه وإخلاصه. لم يكن مؤدلجًا أو منتمياً لأي تيار سياسي، بل كان همه الوحيد هو إخلاصه للجبهة والوطن.</a:t>
            </a:r>
          </a:p>
          <a:p>
            <a:pPr algn="r"/>
            <a:r>
              <a:rPr lang="en-US" sz="4800">
                <a:solidFill>
                  <a:srgbClr val="9933FF"/>
                </a:solidFill>
              </a:rPr>
              <a:t>العودة إلى الوطن </a:t>
            </a:r>
            <a:r>
              <a:rPr lang="en-US" sz="4400">
                <a:solidFill>
                  <a:srgbClr val="252525"/>
                </a:solidFill>
              </a:rPr>
              <a:t>:</a:t>
            </a:r>
          </a:p>
          <a:p>
            <a:pPr algn="r"/>
            <a:r>
              <a:rPr lang="en-US" sz="4400">
                <a:solidFill>
                  <a:srgbClr val="252525"/>
                </a:solidFill>
              </a:rPr>
              <a:t>انخرط الكاتب في النضال منذ نعومة أظفاره، وأفنى زهرة شبابه في خدمة القضية الإرترية. بدأ مشواره النضالي في حركة التحرير الإرترية، ثم التحق بـجبهة التحرير الإرترية، حيث عاشر وعمل مع الرعيل الأول من المناضلين.</a:t>
            </a:r>
          </a:p>
        </p:txBody>
      </p:sp>
    </p:spTree>
  </p:cSld>
  <p:clrMapOvr>
    <a:masterClrMapping/>
  </p:clrMapOvr>
</p:sld>
</file>

<file path=ppt/slides/slide5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قدمت كل منها دعمًا مختلفًا وفقًا لإمكانياتها:</a:t>
            </a:r>
          </a:p>
          <a:p>
            <a:pPr algn="r"/>
            <a:r>
              <a:rPr lang="en-US" sz="4400">
                <a:solidFill>
                  <a:srgbClr val="252525"/>
                </a:solidFill>
              </a:rPr>
              <a:t>جمهورية سوريا العربية: قدمت تدريبًا عسكريًا متقدمًا للإرتريين في الكليات العسكرية، شمل مختلف أنواع الأسلحة الحديثة، إضافة إلى تأهيلهم في الأعمال الفدائية والاستخباراتية. أحدث هذا التدريب نقلة نوعية في الحرب من الشكل التقليدي إلى التكتيكات العسكرية الحديثة.</a:t>
            </a:r>
          </a:p>
          <a:p>
            <a:pPr algn="r"/>
            <a:r>
              <a:rPr lang="en-US" sz="4400">
                <a:solidFill>
                  <a:srgbClr val="252525"/>
                </a:solidFill>
              </a:rPr>
              <a:t>جمهورية العراق: أسهمت أيضًا في تدريب وتأهيل المقاتلين الإرتريين، مما عزز قدراتهم القتالية.</a:t>
            </a:r>
          </a:p>
          <a:p>
            <a:pPr algn="r"/>
            <a:r>
              <a:rPr lang="en-US" sz="4400">
                <a:solidFill>
                  <a:srgbClr val="252525"/>
                </a:solidFill>
              </a:rPr>
              <a:t>المملكة العربية السعودية: ركز دعمها على المجالات الخيرية، الإنسانية، والتعليمية، ما أسهم في تعزيز الجبهة الداخلية للثورة.</a:t>
            </a:r>
          </a:p>
          <a:p>
            <a:pPr algn="r"/>
            <a:r>
              <a:rPr lang="en-US" sz="4400">
                <a:solidFill>
                  <a:srgbClr val="252525"/>
                </a:solidFill>
              </a:rPr>
              <a:t>هذا الدعم العسكري والتأهيلي أسهم في تخرج 350 مقاتلًا مؤهلين على مختلف المستويات العسكرية، كما شهد الميدان ظهور تكتلات سياسية جديدة أثرت في مسار الثورة.</a:t>
            </a:r>
          </a:p>
        </p:txBody>
      </p:sp>
    </p:spTree>
  </p:cSld>
  <p:clrMapOvr>
    <a:masterClrMapping/>
  </p:clrMapOvr>
</p:sld>
</file>

<file path=ppt/slides/slide5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يقول المؤلف إذا كان هناك ما يُذكر من السلبيات تجاه خريجي هذه الدورات العسكرية، فهو ظهور التكتلات السياسية في الميدان وفقًا لتوجهات الأيدلوجية </a:t>
            </a:r>
          </a:p>
          <a:p>
            <a:pPr algn="r"/>
            <a:r>
              <a:rPr lang="en-US" sz="4400">
                <a:solidFill>
                  <a:srgbClr val="252525"/>
                </a:solidFill>
              </a:rPr>
              <a:t> المتأثر بالمعسكر الشرقي.</a:t>
            </a:r>
          </a:p>
          <a:p>
            <a:pPr algn="r"/>
            <a:r>
              <a:rPr lang="en-US" sz="5000"/>
              <a:t>  </a:t>
            </a:r>
          </a:p>
          <a:p>
            <a:pPr algn="r"/>
            <a:r>
              <a:rPr lang="en-US" sz="5000"/>
              <a:t>  </a:t>
            </a:r>
          </a:p>
          <a:p>
            <a:pPr algn="r"/>
            <a:r>
              <a:rPr lang="en-US" sz="5000"/>
              <a:t>  </a:t>
            </a:r>
          </a:p>
          <a:p>
            <a:pPr algn="r"/>
            <a:r>
              <a:rPr lang="en-US" sz="4400">
                <a:solidFill>
                  <a:srgbClr val="9933FF"/>
                </a:solidFill>
              </a:rPr>
              <a:t> تلخيص الفصل السادس من الكتاب</a:t>
            </a:r>
            <a:r>
              <a:rPr lang="en-US" sz="4400">
                <a:solidFill>
                  <a:srgbClr val="252525"/>
                </a:solidFill>
              </a:rPr>
              <a:t> </a:t>
            </a:r>
          </a:p>
          <a:p>
            <a:pPr algn="r"/>
            <a:r>
              <a:rPr lang="en-US" sz="5000"/>
              <a:t>  </a:t>
            </a:r>
          </a:p>
          <a:p>
            <a:pPr algn="r"/>
            <a:r>
              <a:rPr lang="en-US" sz="4400">
                <a:solidFill>
                  <a:srgbClr val="252525"/>
                </a:solidFill>
              </a:rPr>
              <a:t>يتناول تلخيص الفصل السادس عدة محاور مهمة في مسيرة النضال الأرتري:</a:t>
            </a:r>
          </a:p>
          <a:p>
            <a:pPr algn="r"/>
            <a:r>
              <a:rPr lang="en-US" sz="4400">
                <a:solidFill>
                  <a:srgbClr val="252525"/>
                </a:solidFill>
              </a:rPr>
              <a:t>1. أعضاء لجنة الإصلاح وأسباب ومبررات تكوين اللجنة.</a:t>
            </a:r>
          </a:p>
          <a:p>
            <a:pPr algn="r"/>
            <a:r>
              <a:rPr lang="en-US" sz="4400">
                <a:solidFill>
                  <a:srgbClr val="252525"/>
                </a:solidFill>
              </a:rPr>
              <a:t>2. إيجابيات وسلبيات المناطق.</a:t>
            </a:r>
          </a:p>
          <a:p>
            <a:pPr algn="r"/>
            <a:r>
              <a:rPr lang="en-US" sz="4400">
                <a:solidFill>
                  <a:srgbClr val="252525"/>
                </a:solidFill>
              </a:rPr>
              <a:t>3.إعلان الوحد الثلاثية بين المنطقة الثالثة والرابعة والخامسة .</a:t>
            </a:r>
          </a:p>
          <a:p>
            <a:pPr algn="r"/>
            <a:r>
              <a:rPr lang="en-US" sz="4400">
                <a:solidFill>
                  <a:srgbClr val="252525"/>
                </a:solidFill>
              </a:rPr>
              <a:t>4. معارضة لجنة الإصلاح من بعض السياسين </a:t>
            </a:r>
          </a:p>
        </p:txBody>
      </p:sp>
    </p:spTree>
  </p:cSld>
  <p:clrMapOvr>
    <a:masterClrMapping/>
  </p:clrMapOvr>
</p:sld>
</file>

<file path=ppt/slides/slide5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واعتقال لجنة الإصلاح في المنطقة الأولى.</a:t>
            </a:r>
          </a:p>
          <a:p>
            <a:pPr algn="r"/>
            <a:r>
              <a:rPr lang="en-US" sz="4400">
                <a:solidFill>
                  <a:srgbClr val="252525"/>
                </a:solidFill>
              </a:rPr>
              <a:t>5. ظهور لجنة مركزية بديلة للجنة الإصلاح</a:t>
            </a:r>
          </a:p>
          <a:p>
            <a:pPr algn="r"/>
            <a:r>
              <a:rPr lang="en-US" sz="4400">
                <a:solidFill>
                  <a:srgbClr val="252525"/>
                </a:solidFill>
              </a:rPr>
              <a:t>وتأتي التفاصيل وفق تلك العناصر الفرعية :</a:t>
            </a:r>
          </a:p>
          <a:p>
            <a:pPr algn="r"/>
            <a:r>
              <a:rPr lang="en-US" sz="5000"/>
              <a:t>  </a:t>
            </a:r>
          </a:p>
          <a:p>
            <a:pPr algn="r"/>
            <a:r>
              <a:rPr lang="en-US" sz="4400">
                <a:solidFill>
                  <a:srgbClr val="252525"/>
                </a:solidFill>
              </a:rPr>
              <a:t>أولا -  أعضاء لجنة الإصلاح وأسباب ومبررات تشكيلها :  </a:t>
            </a:r>
          </a:p>
          <a:p>
            <a:pPr algn="r"/>
            <a:r>
              <a:rPr lang="en-US" sz="4400">
                <a:solidFill>
                  <a:srgbClr val="252525"/>
                </a:solidFill>
              </a:rPr>
              <a:t>ويأتي الحديث وفق ما يلي :</a:t>
            </a:r>
          </a:p>
          <a:p>
            <a:pPr algn="r"/>
            <a:r>
              <a:rPr lang="en-US" sz="4800">
                <a:solidFill>
                  <a:srgbClr val="9933FF"/>
                </a:solidFill>
              </a:rPr>
              <a:t>أ- أعضاء اللجنة</a:t>
            </a:r>
            <a:r>
              <a:rPr lang="en-US" sz="4400">
                <a:solidFill>
                  <a:srgbClr val="252525"/>
                </a:solidFill>
              </a:rPr>
              <a:t> </a:t>
            </a:r>
          </a:p>
          <a:p>
            <a:pPr algn="r"/>
            <a:r>
              <a:rPr lang="en-US" sz="4400">
                <a:solidFill>
                  <a:srgbClr val="252525"/>
                </a:solidFill>
              </a:rPr>
              <a:t>هذه قائمة بأسماء أعضائها :</a:t>
            </a:r>
          </a:p>
          <a:p>
            <a:pPr algn="r"/>
            <a:r>
              <a:rPr lang="en-US" sz="4400">
                <a:solidFill>
                  <a:srgbClr val="252525"/>
                </a:solidFill>
              </a:rPr>
              <a:t>1. المناضل حامد حسين علي</a:t>
            </a:r>
          </a:p>
          <a:p>
            <a:pPr algn="r"/>
            <a:r>
              <a:rPr lang="en-US" sz="4400">
                <a:solidFill>
                  <a:srgbClr val="252525"/>
                </a:solidFill>
              </a:rPr>
              <a:t>2. المناضل سعيد صابر</a:t>
            </a:r>
          </a:p>
          <a:p>
            <a:pPr algn="r"/>
            <a:r>
              <a:rPr lang="en-US" sz="4400">
                <a:solidFill>
                  <a:srgbClr val="252525"/>
                </a:solidFill>
              </a:rPr>
              <a:t>3. المناضل عبدالقادر رمضان شيخ</a:t>
            </a:r>
          </a:p>
          <a:p>
            <a:pPr algn="r"/>
            <a:r>
              <a:rPr lang="en-US" sz="4400">
                <a:solidFill>
                  <a:srgbClr val="252525"/>
                </a:solidFill>
              </a:rPr>
              <a:t>4. المناضل عبدالله سليمان</a:t>
            </a:r>
          </a:p>
          <a:p>
            <a:pPr algn="r"/>
            <a:r>
              <a:rPr lang="en-US" sz="4400">
                <a:solidFill>
                  <a:srgbClr val="252525"/>
                </a:solidFill>
              </a:rPr>
              <a:t>5. المناضل حسن باشمبل</a:t>
            </a:r>
          </a:p>
          <a:p>
            <a:pPr algn="r"/>
            <a:r>
              <a:rPr lang="en-US" sz="4400">
                <a:solidFill>
                  <a:srgbClr val="252525"/>
                </a:solidFill>
              </a:rPr>
              <a:t>6. المناضل محمد عثمان إزاز (المؤلف)</a:t>
            </a:r>
          </a:p>
          <a:p>
            <a:pPr algn="r"/>
            <a:r>
              <a:rPr lang="en-US" sz="4400">
                <a:solidFill>
                  <a:srgbClr val="252525"/>
                </a:solidFill>
              </a:rPr>
              <a:t>7. المناضل عثمان حسن إبراهيم عجيب</a:t>
            </a:r>
          </a:p>
          <a:p>
            <a:pPr algn="r"/>
            <a:r>
              <a:rPr lang="en-US" sz="4400">
                <a:solidFill>
                  <a:srgbClr val="252525"/>
                </a:solidFill>
              </a:rPr>
              <a:t>8. المناضل موسى رادآي</a:t>
            </a:r>
          </a:p>
          <a:p>
            <a:pPr algn="r"/>
            <a:r>
              <a:rPr lang="en-US" sz="4400">
                <a:solidFill>
                  <a:srgbClr val="252525"/>
                </a:solidFill>
              </a:rPr>
              <a:t>9. المناضل إدريس عبدالله إدريس</a:t>
            </a:r>
          </a:p>
        </p:txBody>
      </p:sp>
    </p:spTree>
  </p:cSld>
  <p:clrMapOvr>
    <a:masterClrMapping/>
  </p:clrMapOvr>
</p:sld>
</file>

<file path=ppt/slides/slide5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10. المناضل صالح قلبوب</a:t>
            </a:r>
          </a:p>
          <a:p>
            <a:pPr algn="r"/>
            <a:r>
              <a:rPr lang="en-US" sz="4400">
                <a:solidFill>
                  <a:srgbClr val="9933FF"/>
                </a:solidFill>
              </a:rPr>
              <a:t>ب- من سلبيات التجربة</a:t>
            </a:r>
            <a:r>
              <a:rPr lang="en-US" sz="4400">
                <a:solidFill>
                  <a:srgbClr val="252525"/>
                </a:solidFill>
              </a:rPr>
              <a:t> :</a:t>
            </a:r>
          </a:p>
          <a:p>
            <a:pPr algn="r"/>
            <a:r>
              <a:rPr lang="en-US" sz="4400">
                <a:solidFill>
                  <a:srgbClr val="252525"/>
                </a:solidFill>
              </a:rPr>
              <a:t>تم نقل تجربة المناطق من تجربة نضال الشعب الجزائري لمواجهة الاستعمار الفرنسي فهي تعتبر تجربة وافدة على مجتمعنا الأرتري دون مراعاة لظروف الشعبين من ناحية التطور الاجتماعي والتعدد الإثني والفارق الثقافي وطبيعة المستعمر وعدد السكان وحجم المساحة، وتطبيق هذه التجربة كان لها سلبيات وإيجابيات مثل أي تجربة على الساحة الأرترية. </a:t>
            </a:r>
          </a:p>
          <a:p>
            <a:pPr algn="r"/>
            <a:r>
              <a:rPr lang="en-US" sz="4400">
                <a:solidFill>
                  <a:srgbClr val="252525"/>
                </a:solidFill>
              </a:rPr>
              <a:t>إن   تقسيم إرتريا إلى مناطق إدارية   تجربة وافدة من الخارج ظهرت عليها بعض السلبيات، مما استدعى ضرورة تحرك سياسي إصلاحي. جاءت المبادرة من بعض المناضلين، وأُطلق عليهم لجنة الإصلاح، وقد  تشكلت من لجان عسكرية داخل جيش التحرير وكان من أهم سلبياتها : </a:t>
            </a:r>
            <a:r>
              <a:rPr lang="en-US" sz="4400">
                <a:solidFill>
                  <a:srgbClr val="252525"/>
                </a:solidFill>
              </a:rPr>
              <a:t> </a:t>
            </a:r>
          </a:p>
        </p:txBody>
      </p:sp>
    </p:spTree>
  </p:cSld>
  <p:clrMapOvr>
    <a:masterClrMapping/>
  </p:clrMapOvr>
</p:sld>
</file>

<file path=ppt/slides/slide5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1. ظهور روح التعصب والانتماء للمنطقة، مما أدى إلى مطالبات بإنشاء مناطق على أساس جهوي ومناطقي.</a:t>
            </a:r>
          </a:p>
          <a:p>
            <a:pPr algn="r"/>
            <a:r>
              <a:rPr lang="en-US" sz="4400">
                <a:solidFill>
                  <a:srgbClr val="252525"/>
                </a:solidFill>
              </a:rPr>
              <a:t>2. ظهور خلافات بين قيادات المناطق وقيادة الجبهة.</a:t>
            </a:r>
          </a:p>
          <a:p>
            <a:pPr algn="r"/>
            <a:r>
              <a:rPr lang="en-US" sz="4400">
                <a:solidFill>
                  <a:srgbClr val="252525"/>
                </a:solidFill>
              </a:rPr>
              <a:t>3. تفاوت الموارد المالية بين المناطق، حيث تمتعت بعض المناطق بدخل عالٍ بينما عانت أخرى من الحرمان.</a:t>
            </a:r>
          </a:p>
          <a:p>
            <a:pPr algn="r"/>
            <a:r>
              <a:rPr lang="en-US" sz="4400">
                <a:solidFill>
                  <a:srgbClr val="252525"/>
                </a:solidFill>
              </a:rPr>
              <a:t>4. التفاوت الثقافي بين القيادات، خاصة من حيث العمر والخلفية؛ فالقادة القادمون من السودان كانوا كبار السن، خدموا في الجيش السوداني، وتميزوا بالإخلاص والتفاني والبساطة والتجرد من الانتماءات الأيديولوجية، بينما امتلك ضباط الخارج الحماس الثوري والانتماءات الأيديولوجية والطموح للمناصب القيادية.</a:t>
            </a:r>
          </a:p>
          <a:p>
            <a:pPr algn="r"/>
            <a:r>
              <a:rPr lang="en-US" sz="5000"/>
              <a:t>  </a:t>
            </a:r>
          </a:p>
          <a:p>
            <a:pPr algn="r"/>
            <a:r>
              <a:rPr lang="en-US" sz="4400">
                <a:solidFill>
                  <a:srgbClr val="9933FF"/>
                </a:solidFill>
              </a:rPr>
              <a:t>ج-  إيجابيات تقسيم المناطق</a:t>
            </a:r>
            <a:r>
              <a:rPr lang="en-US" sz="4400">
                <a:solidFill>
                  <a:srgbClr val="252525"/>
                </a:solidFill>
              </a:rPr>
              <a:t>:</a:t>
            </a:r>
          </a:p>
        </p:txBody>
      </p:sp>
    </p:spTree>
  </p:cSld>
  <p:clrMapOvr>
    <a:masterClrMapping/>
  </p:clrMapOvr>
</p:sld>
</file>

<file path=ppt/slides/slide5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1. التحكم الكامل والسيطرة المطلقة على كل تحركات العدو في المنطقة.</a:t>
            </a:r>
          </a:p>
          <a:p>
            <a:pPr algn="r"/>
            <a:r>
              <a:rPr lang="en-US" sz="4400">
                <a:solidFill>
                  <a:srgbClr val="252525"/>
                </a:solidFill>
              </a:rPr>
              <a:t>2. قيادة المنطقة أدرى ببيئتها البشرية والجغرافية.</a:t>
            </a:r>
          </a:p>
          <a:p>
            <a:pPr algn="r"/>
            <a:r>
              <a:rPr lang="en-US" sz="4400">
                <a:solidFill>
                  <a:srgbClr val="252525"/>
                </a:solidFill>
              </a:rPr>
              <a:t>3. تطبيق وضع اللامركزية للسلطة، مما يخفف من السيطرة المركزية.</a:t>
            </a:r>
          </a:p>
          <a:p>
            <a:pPr algn="r"/>
            <a:r>
              <a:rPr lang="en-US" sz="4400">
                <a:solidFill>
                  <a:srgbClr val="252525"/>
                </a:solidFill>
              </a:rPr>
              <a:t>4. سرعة اتخاذ القرار في المواجهة الحاسمة مع العدو، حيث يتطلب ذلك وجود قيادة قريبة من الواقع في أرض الحدث.</a:t>
            </a:r>
          </a:p>
          <a:p>
            <a:pPr algn="r"/>
            <a:r>
              <a:rPr lang="en-US" sz="4400">
                <a:solidFill>
                  <a:srgbClr val="252525"/>
                </a:solidFill>
              </a:rPr>
              <a:t>5. نظرًا لتخلف وسائل الاتصال السريع في ذلك الوقت، كان وجود القيادات ضروريًا جدًا للمواجهة اليومية مع العدو.</a:t>
            </a:r>
          </a:p>
          <a:p>
            <a:pPr algn="r"/>
            <a:r>
              <a:rPr lang="en-US" sz="4400">
                <a:solidFill>
                  <a:srgbClr val="252525"/>
                </a:solidFill>
              </a:rPr>
              <a:t>6.أغلب الأخطاء التي ظهرت في هذه التجربة كانت لأسباب إدارية وفنية، بالإضافة إلى خلافات شخصية فردية، وسوء فهم للتجربة، واستغلالها لتحقيق طموحات شخصية من بعض المناضلين.</a:t>
            </a:r>
          </a:p>
          <a:p>
            <a:pPr algn="r"/>
            <a:r>
              <a:rPr lang="en-US" sz="4800">
                <a:solidFill>
                  <a:srgbClr val="9933FF"/>
                </a:solidFill>
              </a:rPr>
              <a:t>د- أهداف لجنة الإصلاح</a:t>
            </a:r>
            <a:r>
              <a:rPr lang="en-US" sz="4400">
                <a:solidFill>
                  <a:srgbClr val="252525"/>
                </a:solidFill>
              </a:rPr>
              <a:t> .</a:t>
            </a:r>
          </a:p>
        </p:txBody>
      </p:sp>
    </p:spTree>
  </p:cSld>
  <p:clrMapOvr>
    <a:masterClrMapping/>
  </p:clrMapOvr>
</p:sld>
</file>

<file path=ppt/slides/slide5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تمثلت أهداف لجنة الإصلاح فيما يلي:</a:t>
            </a:r>
          </a:p>
          <a:p>
            <a:pPr algn="r"/>
            <a:r>
              <a:rPr lang="en-US" sz="4400">
                <a:solidFill>
                  <a:srgbClr val="252525"/>
                </a:solidFill>
              </a:rPr>
              <a:t>1. عقد مؤتمر عسكري يتم فيه طرح جميع القضايا والمشكلات التي تواجه الثورة على الصعيدين الداخلي والخارجي.</a:t>
            </a:r>
          </a:p>
          <a:p>
            <a:pPr algn="r"/>
            <a:r>
              <a:rPr lang="en-US" sz="4400">
                <a:solidFill>
                  <a:srgbClr val="252525"/>
                </a:solidFill>
              </a:rPr>
              <a:t>2. تكوين قيادة موحدة على المستويين الداخلي والخارجي.</a:t>
            </a:r>
          </a:p>
          <a:p>
            <a:pPr algn="r"/>
            <a:r>
              <a:rPr lang="en-US" sz="4400">
                <a:solidFill>
                  <a:srgbClr val="252525"/>
                </a:solidFill>
              </a:rPr>
              <a:t>3. تبني برنامج واضح للثورة يحدد مسارها وأهدافها.</a:t>
            </a:r>
          </a:p>
          <a:p>
            <a:pPr algn="r"/>
            <a:r>
              <a:rPr lang="en-US" sz="4400">
                <a:solidFill>
                  <a:srgbClr val="252525"/>
                </a:solidFill>
              </a:rPr>
              <a:t>4. عقد مؤتمر وطني عام يضع برنامجًا سياسيًا وعسكريًا يتماشى مع التطورات التي تمر بها الثورة.</a:t>
            </a:r>
          </a:p>
          <a:p>
            <a:pPr algn="r"/>
            <a:r>
              <a:rPr lang="en-US" sz="5000"/>
              <a:t>  </a:t>
            </a:r>
          </a:p>
          <a:p>
            <a:pPr algn="r"/>
            <a:r>
              <a:rPr lang="en-US" sz="4400">
                <a:solidFill>
                  <a:srgbClr val="252525"/>
                </a:solidFill>
              </a:rPr>
              <a:t>ه - اعتقال بعض  أعضاء لجنة الإصلاح في المنطقة الأولى: </a:t>
            </a:r>
          </a:p>
          <a:p>
            <a:pPr algn="r"/>
            <a:r>
              <a:rPr lang="en-US" sz="4400">
                <a:solidFill>
                  <a:srgbClr val="252525"/>
                </a:solidFill>
              </a:rPr>
              <a:t> قامت قيادة المنطقة الأولى باعتقال أعضاء لجنة الإصلاح في المنطقة الأولى، تعبيرًا عن استيائها ورفضها للأفكار الإصلاحية التي طرحتها اللجنة. والمناضلون المعتقلون هم:</a:t>
            </a:r>
          </a:p>
        </p:txBody>
      </p:sp>
    </p:spTree>
  </p:cSld>
  <p:clrMapOvr>
    <a:masterClrMapping/>
  </p:clrMapOvr>
</p:sld>
</file>

<file path=ppt/slides/slide5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●عثمان حسن عجيب</a:t>
            </a:r>
          </a:p>
          <a:p>
            <a:pPr algn="r"/>
            <a:r>
              <a:rPr lang="en-US" sz="4400">
                <a:solidFill>
                  <a:srgbClr val="252525"/>
                </a:solidFill>
              </a:rPr>
              <a:t>●محمد عثمان إزاز (المؤلف)</a:t>
            </a:r>
          </a:p>
          <a:p>
            <a:pPr algn="r"/>
            <a:r>
              <a:rPr lang="en-US" sz="4400">
                <a:solidFill>
                  <a:srgbClr val="252525"/>
                </a:solidFill>
              </a:rPr>
              <a:t>●عبدالقادر رمضان</a:t>
            </a:r>
          </a:p>
          <a:p>
            <a:pPr algn="r"/>
            <a:r>
              <a:rPr lang="en-US" sz="4400">
                <a:solidFill>
                  <a:srgbClr val="252525"/>
                </a:solidFill>
              </a:rPr>
              <a:t>وقد تم تحويل ملف  اعتقالهم،  إلى القيادة الثورية في كسلا.للبت فيه .</a:t>
            </a:r>
          </a:p>
          <a:p>
            <a:pPr algn="r"/>
            <a:r>
              <a:rPr lang="en-US" sz="4400">
                <a:solidFill>
                  <a:srgbClr val="252525"/>
                </a:solidFill>
              </a:rPr>
              <a:t>إلا أن  المعتقلين  الثلاثة توجهوا  إلى المنطقة الثانية والانضمام إليها لكونها مقتنعة بأفكار وأهداف لجنة الإصلاح، فرحبت بهم وقبلتهم معها.</a:t>
            </a:r>
          </a:p>
          <a:p>
            <a:pPr algn="r"/>
            <a:r>
              <a:rPr lang="en-US" sz="4400">
                <a:solidFill>
                  <a:srgbClr val="252525"/>
                </a:solidFill>
              </a:rPr>
              <a:t> أرسل قائد المنطقة الأولى، المناضل محمود ديناي، خطابًا إلى رئيس المنطقة الثانية، المناضل محمد عمر آدم، يطلب فيه إحضار المناضلين الثلاثة إلى المؤتمر العسكري باعتبارهم ممثلين عن المنطقة الأولى.</a:t>
            </a:r>
          </a:p>
          <a:p>
            <a:pPr algn="r"/>
            <a:r>
              <a:rPr lang="en-US" sz="4400">
                <a:solidFill>
                  <a:srgbClr val="252525"/>
                </a:solidFill>
              </a:rPr>
              <a:t>حصلت الموافقة وقد استقبلهم رئيس المنطقة الأولى، المناضل محمود ديناي، ليشاركوا في المؤتمر باسم المنطقة الأولى.</a:t>
            </a:r>
          </a:p>
          <a:p>
            <a:pPr algn="r"/>
            <a:r>
              <a:rPr lang="en-US" sz="4400">
                <a:solidFill>
                  <a:srgbClr val="252525"/>
                </a:solidFill>
              </a:rPr>
              <a:t>نتيجةً لمساعي لجان الاتصال بين قيادة </a:t>
            </a:r>
          </a:p>
        </p:txBody>
      </p:sp>
    </p:spTree>
  </p:cSld>
  <p:clrMapOvr>
    <a:masterClrMapping/>
  </p:clrMapOvr>
</p:sld>
</file>

<file path=ppt/slides/slide5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المنطقتين الأولى والثانية وقيادة الوحدة الثلاثية، تم الاتفاق على عقد المؤتمر العسكري، وتشكيل لجنة تحضيرية من المنطقتين والوحدة الثلاثية .</a:t>
            </a:r>
          </a:p>
          <a:p>
            <a:pPr algn="r"/>
            <a:r>
              <a:rPr lang="en-US" sz="4400">
                <a:solidFill>
                  <a:srgbClr val="252525"/>
                </a:solidFill>
              </a:rPr>
              <a:t>القرارات الصادرة عن اللجنة التحضيرية:</a:t>
            </a:r>
          </a:p>
          <a:p>
            <a:pPr algn="r"/>
            <a:r>
              <a:rPr lang="en-US" sz="4400">
                <a:solidFill>
                  <a:srgbClr val="252525"/>
                </a:solidFill>
              </a:rPr>
              <a:t>باشرت اللجنة التحضيرية مهامها فاتخذت قرارات مهمة بخصوص : </a:t>
            </a:r>
          </a:p>
          <a:p>
            <a:pPr algn="r"/>
            <a:r>
              <a:rPr lang="en-US" sz="4400">
                <a:solidFill>
                  <a:srgbClr val="252525"/>
                </a:solidFill>
              </a:rPr>
              <a:t>اختيار مكان انعقاد المؤتمر في منطقة أدوبحة.د .</a:t>
            </a:r>
          </a:p>
          <a:p>
            <a:pPr algn="r"/>
            <a:r>
              <a:rPr lang="en-US" sz="4400">
                <a:solidFill>
                  <a:srgbClr val="252525"/>
                </a:solidFill>
              </a:rPr>
              <a:t>تم تحديد تاريخ موعد المؤتمر لينعقد خلال  :</a:t>
            </a:r>
          </a:p>
          <a:p>
            <a:pPr algn="r"/>
            <a:r>
              <a:rPr lang="en-US" sz="4400">
                <a:solidFill>
                  <a:srgbClr val="252525"/>
                </a:solidFill>
              </a:rPr>
              <a:t>الفترة  :   8 -  25 / 10 عام 1969م.</a:t>
            </a:r>
          </a:p>
          <a:p>
            <a:pPr algn="r"/>
            <a:r>
              <a:rPr lang="en-US" sz="5000"/>
              <a:t>  </a:t>
            </a:r>
          </a:p>
          <a:p>
            <a:pPr algn="r"/>
            <a:r>
              <a:rPr lang="en-US" sz="4400">
                <a:solidFill>
                  <a:srgbClr val="252525"/>
                </a:solidFill>
              </a:rPr>
              <a:t>ولضمان نجاح المؤتمر كان  حضور ومشاركة   عضوية المنطقتين والوحدة الثلاثية في الزمان والمكان المحددين .وكان من أهم قرارات المؤتمر توحيد المناطق وتشكيل القيادة – 11 سبتمبر 1968 و توحيد المنطقة الثالثة، المنطقة الرابعة، المنطقة الخامسة، هيئة </a:t>
            </a:r>
          </a:p>
        </p:txBody>
      </p:sp>
    </p:spTree>
  </p:cSld>
  <p:clrMapOvr>
    <a:masterClrMapping/>
  </p:clrMapOvr>
</p:sld>
</file>

<file path=ppt/slides/slide5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التدريب، وقوات المساعدة في 11 سبتمبر 1968 في منطقة عنسبا، وتشكيل قيادة من اثني عشر عضوًا كما يلي:</a:t>
            </a:r>
          </a:p>
          <a:p>
            <a:pPr algn="r"/>
            <a:r>
              <a:rPr lang="en-US" sz="4400">
                <a:solidFill>
                  <a:srgbClr val="252525"/>
                </a:solidFill>
              </a:rPr>
              <a:t>1. محمد عبده – رئيسًا</a:t>
            </a:r>
          </a:p>
          <a:p>
            <a:pPr algn="r"/>
            <a:r>
              <a:rPr lang="en-US" sz="4400">
                <a:solidFill>
                  <a:srgbClr val="252525"/>
                </a:solidFill>
              </a:rPr>
              <a:t>2. محمد علي عمرو</a:t>
            </a:r>
          </a:p>
          <a:p>
            <a:pPr algn="r"/>
            <a:r>
              <a:rPr lang="en-US" sz="4400">
                <a:solidFill>
                  <a:srgbClr val="252525"/>
                </a:solidFill>
              </a:rPr>
              <a:t>3. أبراهام تولدي</a:t>
            </a:r>
          </a:p>
          <a:p>
            <a:pPr algn="r"/>
            <a:r>
              <a:rPr lang="en-US" sz="4400">
                <a:solidFill>
                  <a:srgbClr val="252525"/>
                </a:solidFill>
              </a:rPr>
              <a:t>4. أسياس أفورقي</a:t>
            </a:r>
          </a:p>
          <a:p>
            <a:pPr algn="r"/>
            <a:r>
              <a:rPr lang="en-US" sz="4400">
                <a:solidFill>
                  <a:srgbClr val="252525"/>
                </a:solidFill>
              </a:rPr>
              <a:t>5. عبدالله إدريس محمد سليمان </a:t>
            </a:r>
          </a:p>
          <a:p>
            <a:pPr algn="r"/>
            <a:r>
              <a:rPr lang="en-US" sz="4400">
                <a:solidFill>
                  <a:srgbClr val="252525"/>
                </a:solidFill>
              </a:rPr>
              <a:t>6. محمد عمر أبوطيارة</a:t>
            </a:r>
          </a:p>
          <a:p>
            <a:pPr algn="r"/>
            <a:r>
              <a:rPr lang="en-US" sz="4400">
                <a:solidFill>
                  <a:srgbClr val="252525"/>
                </a:solidFill>
              </a:rPr>
              <a:t>7. رمضان محمد نور</a:t>
            </a:r>
          </a:p>
          <a:p>
            <a:pPr algn="r"/>
            <a:r>
              <a:rPr lang="en-US" sz="4400">
                <a:solidFill>
                  <a:srgbClr val="252525"/>
                </a:solidFill>
              </a:rPr>
              <a:t>8. أحمد محمد إبراهيم</a:t>
            </a:r>
          </a:p>
          <a:p>
            <a:pPr algn="r"/>
            <a:r>
              <a:rPr lang="en-US" sz="4400">
                <a:solidFill>
                  <a:srgbClr val="252525"/>
                </a:solidFill>
              </a:rPr>
              <a:t>9. محمد عبدالله الصافي</a:t>
            </a:r>
          </a:p>
          <a:p>
            <a:pPr algn="r"/>
            <a:r>
              <a:rPr lang="en-US" sz="4400">
                <a:solidFill>
                  <a:srgbClr val="252525"/>
                </a:solidFill>
              </a:rPr>
              <a:t>10. عمر محمد دامر</a:t>
            </a:r>
          </a:p>
          <a:p>
            <a:pPr algn="r"/>
            <a:r>
              <a:rPr lang="en-US" sz="4400">
                <a:solidFill>
                  <a:srgbClr val="252525"/>
                </a:solidFill>
              </a:rPr>
              <a:t>11. حامد صالح   </a:t>
            </a:r>
          </a:p>
          <a:p>
            <a:pPr algn="r"/>
            <a:r>
              <a:rPr lang="en-US" sz="4400">
                <a:solidFill>
                  <a:srgbClr val="252525"/>
                </a:solidFill>
              </a:rPr>
              <a:t>12. عبدالله يوسف</a:t>
            </a:r>
          </a:p>
          <a:p>
            <a:pPr algn="r"/>
            <a:r>
              <a:rPr lang="en-US" sz="4400">
                <a:solidFill>
                  <a:srgbClr val="252525"/>
                </a:solidFill>
              </a:rPr>
              <a:t>تم تشكيل لجنة من قبل القيادة الثلاثية، ثم تحركت اللجنة في جولة داخل إرتريا والسودان لشرح الجماهير عن الأحداث الوحدوية </a:t>
            </a:r>
          </a:p>
        </p:txBody>
      </p:sp>
    </p:spTree>
  </p:cSld>
  <p:clrMapOvr>
    <a:masterClrMapping/>
  </p:clrMapOvr>
</p:sld>
</file>

<file path=ppt/slides/slide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بعد مغادرته جبهة التحرير الإرترية، واصل نضاله من خلال اللجنة الثورية، ثم انضم إلى التنظيم الموحد. وبعد إعلان استقلال إرتريا، عاد إلى الوطن، حيث لا يزال يعيش فيه حتى اليوم. حفظه الله ومتّعه بالصحة والعافية.</a:t>
            </a:r>
          </a:p>
          <a:p>
            <a:pPr algn="r"/>
            <a:r>
              <a:rPr lang="en-US" sz="5000"/>
              <a:t>  </a:t>
            </a:r>
          </a:p>
          <a:p>
            <a:pPr algn="r"/>
            <a:r>
              <a:rPr lang="en-US" sz="4800">
                <a:solidFill>
                  <a:srgbClr val="9933FF"/>
                </a:solidFill>
              </a:rPr>
              <a:t>بيانات تعريفية بالمؤلف : </a:t>
            </a:r>
          </a:p>
          <a:p>
            <a:pPr algn="r"/>
            <a:r>
              <a:rPr lang="en-US" sz="4800">
                <a:solidFill>
                  <a:srgbClr val="252525"/>
                </a:solidFill>
              </a:rPr>
              <a:t>* الاسم : المناضل محمد عثمان إزاز</a:t>
            </a:r>
          </a:p>
          <a:p>
            <a:pPr algn="r"/>
            <a:r>
              <a:rPr lang="en-US" sz="4400">
                <a:solidFill>
                  <a:srgbClr val="252525"/>
                </a:solidFill>
              </a:rPr>
              <a:t>* الميلاد: مدينة أغردات، عام 1939م</a:t>
            </a:r>
          </a:p>
          <a:p>
            <a:pPr algn="r"/>
            <a:r>
              <a:rPr lang="en-US" sz="4400">
                <a:solidFill>
                  <a:srgbClr val="252525"/>
                </a:solidFill>
              </a:rPr>
              <a:t>● انضم إلى حركة التحرير الإرترية عام </a:t>
            </a:r>
            <a:r>
              <a:rPr lang="en-US" sz="4400">
                <a:solidFill>
                  <a:srgbClr val="252525"/>
                </a:solidFill>
              </a:rPr>
              <a:t>1963م</a:t>
            </a:r>
            <a:r>
              <a:rPr lang="en-US" sz="4400">
                <a:solidFill>
                  <a:srgbClr val="252525"/>
                </a:solidFill>
              </a:rPr>
              <a:t> واعتُقل هو ورفاقه لمدة أربعة أشهر، ثم أُفرج عنهم.</a:t>
            </a:r>
          </a:p>
          <a:p>
            <a:pPr algn="r"/>
            <a:r>
              <a:rPr lang="en-US" sz="4400">
                <a:solidFill>
                  <a:srgbClr val="252525"/>
                </a:solidFill>
              </a:rPr>
              <a:t>●بعد الإفراج عنه، لجأ إلى السودان، وهناك التحق بـجبهة التحرير الإرترية، وعمل في مكتب المناضل طاهر سالم وتحت إشرافه المباشر.</a:t>
            </a:r>
          </a:p>
          <a:p>
            <a:pPr algn="r"/>
            <a:r>
              <a:rPr lang="en-US" sz="4400">
                <a:solidFill>
                  <a:srgbClr val="252525"/>
                </a:solidFill>
              </a:rPr>
              <a:t>●عاشر ورافق الرعيل الأول من مناضلي الثورة.</a:t>
            </a:r>
          </a:p>
        </p:txBody>
      </p:sp>
    </p:spTree>
  </p:cSld>
  <p:clrMapOvr>
    <a:masterClrMapping/>
  </p:clrMapOvr>
</p:sld>
</file>

<file path=ppt/slides/slide6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والخطوات الإيجابية التي تمت في الميدان لتوحيد المناطق الثلاث. وأكدت لجنة الإصلاح أهمية الوحدة الثلاثية والخطوات التي تحققت فيها.</a:t>
            </a:r>
          </a:p>
          <a:p>
            <a:pPr algn="r"/>
            <a:r>
              <a:rPr lang="en-US" sz="4400">
                <a:solidFill>
                  <a:srgbClr val="252525"/>
                </a:solidFill>
              </a:rPr>
              <a:t>■ </a:t>
            </a:r>
            <a:r>
              <a:rPr lang="en-US" sz="4400">
                <a:solidFill>
                  <a:srgbClr val="9933FF"/>
                </a:solidFill>
              </a:rPr>
              <a:t>تأسيس لجنة مركزية بديلة للقيادة الثورية ولجنة الإصلاح</a:t>
            </a:r>
          </a:p>
          <a:p>
            <a:pPr algn="r"/>
            <a:r>
              <a:rPr lang="en-US" sz="4400">
                <a:solidFill>
                  <a:srgbClr val="252525"/>
                </a:solidFill>
              </a:rPr>
              <a:t>تحرك بعض كوادر وسياسيي جبهة التحرير وشكلوا لجنة مركزية بهدف إيقاف وعرقلة عمل لجنة الإصلاح بسبب النجاحات التي حققتها والتي لم تعجبهم، كما سعت اللجنة إلى تغيير القيادة الثورية الموجودة  في السودان.</a:t>
            </a:r>
          </a:p>
          <a:p>
            <a:pPr algn="r"/>
            <a:r>
              <a:rPr lang="en-US" sz="4400">
                <a:solidFill>
                  <a:srgbClr val="252525"/>
                </a:solidFill>
              </a:rPr>
              <a:t>يضيف المؤلف:  أن هدف هذه اللجنة كان إثارة القلاقل، زرع الفتن والشكوك، تزوير الحقائق، كما كانت تقوم بتشويه لجنة الاصلاح وتصفها بأنها تنظيم سياسي معارض لخط الجبهة.</a:t>
            </a:r>
          </a:p>
          <a:p>
            <a:pPr algn="r"/>
            <a:r>
              <a:rPr lang="en-US" sz="4400">
                <a:solidFill>
                  <a:srgbClr val="252525"/>
                </a:solidFill>
              </a:rPr>
              <a:t>أهداف اللجنة المركزية وتأثيرها</a:t>
            </a:r>
          </a:p>
          <a:p>
            <a:pPr algn="r"/>
            <a:r>
              <a:rPr lang="en-US" sz="4400">
                <a:solidFill>
                  <a:srgbClr val="252525"/>
                </a:solidFill>
              </a:rPr>
              <a:t>كان من أهم أهداف اللجنة المركزية:</a:t>
            </a:r>
          </a:p>
          <a:p>
            <a:pPr algn="r"/>
            <a:r>
              <a:rPr lang="en-US" sz="4400">
                <a:solidFill>
                  <a:srgbClr val="252525"/>
                </a:solidFill>
              </a:rPr>
              <a:t>1. إلغاء دور اللجنة الإصلاحية.</a:t>
            </a:r>
          </a:p>
        </p:txBody>
      </p:sp>
    </p:spTree>
  </p:cSld>
  <p:clrMapOvr>
    <a:masterClrMapping/>
  </p:clrMapOvr>
</p:sld>
</file>

<file path=ppt/slides/slide6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2. إلغاء القيادة الثورية في كسلا.</a:t>
            </a:r>
          </a:p>
          <a:p>
            <a:pPr algn="r"/>
            <a:r>
              <a:rPr lang="en-US" sz="4400">
                <a:solidFill>
                  <a:srgbClr val="252525"/>
                </a:solidFill>
              </a:rPr>
              <a:t>لم يحقق هذا التحرك أي تطور جديد يُذكر، بينما لجنة الإصلاح انتهت مهمتها تلقائيًا بمجرد تشكيل اللجنة التحضيرية من الوحدة الثلاثية والمنطقتين، وأصبح أعضاؤها مجرد أفراد عاديين من المناضلين .</a:t>
            </a:r>
          </a:p>
          <a:p>
            <a:pPr algn="r"/>
            <a:r>
              <a:rPr lang="en-US" sz="5000"/>
              <a:t>  </a:t>
            </a:r>
          </a:p>
          <a:p>
            <a:pPr algn="r"/>
            <a:r>
              <a:rPr lang="en-US" sz="5000"/>
              <a:t>  </a:t>
            </a:r>
          </a:p>
          <a:p>
            <a:pPr algn="r"/>
            <a:r>
              <a:rPr lang="en-US" sz="4800">
                <a:solidFill>
                  <a:srgbClr val="9933FF"/>
                </a:solidFill>
              </a:rPr>
              <a:t>   تلخيص الفصلين السابع والثامن</a:t>
            </a:r>
            <a:r>
              <a:rPr lang="en-US" sz="4400">
                <a:solidFill>
                  <a:srgbClr val="252525"/>
                </a:solidFill>
              </a:rPr>
              <a:t> </a:t>
            </a:r>
          </a:p>
          <a:p>
            <a:pPr algn="r"/>
            <a:r>
              <a:rPr lang="en-US" sz="4400">
                <a:solidFill>
                  <a:srgbClr val="252525"/>
                </a:solidFill>
              </a:rPr>
              <a:t>يركز الفصلان السابع والثامن على المحاور التالية :- </a:t>
            </a:r>
          </a:p>
          <a:p>
            <a:pPr algn="r"/>
            <a:r>
              <a:rPr lang="en-US" sz="4400">
                <a:solidFill>
                  <a:srgbClr val="252525"/>
                </a:solidFill>
              </a:rPr>
              <a:t>1- </a:t>
            </a:r>
            <a:r>
              <a:rPr lang="en-US" sz="4400">
                <a:solidFill>
                  <a:srgbClr val="252525"/>
                </a:solidFill>
              </a:rPr>
              <a:t> مؤتمر ادوبحا العسكري وتشكيل القيادة العامة</a:t>
            </a:r>
          </a:p>
          <a:p>
            <a:pPr algn="r"/>
            <a:r>
              <a:rPr lang="en-US" sz="4400">
                <a:solidFill>
                  <a:srgbClr val="252525"/>
                </a:solidFill>
              </a:rPr>
              <a:t>2. المشاكل التي واجهتها القيادة العامة بعد تشكيلها.</a:t>
            </a:r>
          </a:p>
          <a:p>
            <a:pPr algn="r"/>
            <a:r>
              <a:rPr lang="en-US" sz="4400">
                <a:solidFill>
                  <a:srgbClr val="252525"/>
                </a:solidFill>
              </a:rPr>
              <a:t>3. تحركات معارضة للقيادة العامة، ومن بينها اعتقال ستة من أعضائها، وجميعهم من المنطقة الرابعة سابقًا.</a:t>
            </a:r>
          </a:p>
        </p:txBody>
      </p:sp>
    </p:spTree>
  </p:cSld>
  <p:clrMapOvr>
    <a:masterClrMapping/>
  </p:clrMapOvr>
</p:sld>
</file>

<file path=ppt/slides/slide6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4. إعلان انفصال جماعة عالا بقيادة المناضل أسياس أفورقي.</a:t>
            </a:r>
          </a:p>
          <a:p>
            <a:pPr algn="r"/>
            <a:r>
              <a:rPr lang="en-US" sz="4400">
                <a:solidFill>
                  <a:srgbClr val="252525"/>
                </a:solidFill>
              </a:rPr>
              <a:t>5. ظهور معارضة لقرارات مؤتمر ادوبحة في كسلا من قبل كادر القيادة الثورية للجبهة.</a:t>
            </a:r>
          </a:p>
          <a:p>
            <a:pPr algn="r"/>
            <a:r>
              <a:rPr lang="en-US" sz="4400">
                <a:solidFill>
                  <a:srgbClr val="252525"/>
                </a:solidFill>
              </a:rPr>
              <a:t>6. ظهور جماعة عوبل وأزمة خلط السرايا العسكرية للمناطق.</a:t>
            </a:r>
          </a:p>
          <a:p>
            <a:pPr algn="r"/>
            <a:r>
              <a:rPr lang="en-US" sz="4400">
                <a:solidFill>
                  <a:srgbClr val="252525"/>
                </a:solidFill>
              </a:rPr>
              <a:t>7. عملية البرق الخاطف ( السطو على بنك أغردات ) </a:t>
            </a:r>
          </a:p>
          <a:p>
            <a:pPr algn="r"/>
            <a:r>
              <a:rPr lang="en-US" sz="4400">
                <a:solidFill>
                  <a:srgbClr val="252525"/>
                </a:solidFill>
              </a:rPr>
              <a:t>وتأتي التفاصيل فيما يلي :- </a:t>
            </a:r>
          </a:p>
          <a:p>
            <a:pPr algn="r"/>
            <a:r>
              <a:rPr lang="en-US" sz="4800">
                <a:solidFill>
                  <a:srgbClr val="9933FF"/>
                </a:solidFill>
              </a:rPr>
              <a:t>■ مؤتمر ادوبحا العسكري وتشكيل القيادة العامة</a:t>
            </a:r>
          </a:p>
          <a:p>
            <a:pPr algn="r"/>
            <a:r>
              <a:rPr lang="en-US" sz="4400">
                <a:solidFill>
                  <a:srgbClr val="252525"/>
                </a:solidFill>
              </a:rPr>
              <a:t>تم عقد مؤتمر ادوبحا العسكري في الموعد والمكان المحددين، بحضور وفود المناطق الخمس، واكتمل نصاب العضوية العسكرية في الساحة الإرترية. وأسفر المؤتمر عن القرارات التالية:</a:t>
            </a:r>
          </a:p>
          <a:p>
            <a:pPr algn="r"/>
            <a:r>
              <a:rPr lang="en-US" sz="4400">
                <a:solidFill>
                  <a:srgbClr val="252525"/>
                </a:solidFill>
              </a:rPr>
              <a:t>1. تكوين قيادة عامة للميدان تضم (38) </a:t>
            </a:r>
          </a:p>
        </p:txBody>
      </p:sp>
    </p:spTree>
  </p:cSld>
  <p:clrMapOvr>
    <a:masterClrMapping/>
  </p:clrMapOvr>
</p:sld>
</file>

<file path=ppt/slides/slide6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عضوًا.</a:t>
            </a:r>
          </a:p>
          <a:p>
            <a:pPr algn="r"/>
            <a:r>
              <a:rPr lang="en-US" sz="4400">
                <a:solidFill>
                  <a:srgbClr val="252525"/>
                </a:solidFill>
              </a:rPr>
              <a:t>2. توحيد جيش الثورة الإرترية وخلطه بصورة عاجلة.</a:t>
            </a:r>
          </a:p>
          <a:p>
            <a:pPr algn="r"/>
            <a:r>
              <a:rPr lang="en-US" sz="4400">
                <a:solidFill>
                  <a:srgbClr val="252525"/>
                </a:solidFill>
              </a:rPr>
              <a:t>3. الدعوة لعقد مؤتمر وطني عام وتشكيل لجنة تحضيرية عسكرية ومدنية.</a:t>
            </a:r>
          </a:p>
          <a:p>
            <a:pPr algn="r"/>
            <a:r>
              <a:rPr lang="en-US" sz="4400">
                <a:solidFill>
                  <a:srgbClr val="252525"/>
                </a:solidFill>
              </a:rPr>
              <a:t>4. تشكيل لجنة تقصي الحقائق حول الأخطاء التي ارتُكبت، مكونة من (18) عضوًا.</a:t>
            </a:r>
          </a:p>
          <a:p>
            <a:pPr algn="r"/>
            <a:r>
              <a:rPr lang="en-US" sz="4400">
                <a:solidFill>
                  <a:srgbClr val="252525"/>
                </a:solidFill>
              </a:rPr>
              <a:t>5. تشكيل لجنة لاستلام ممتلكات الثورة في الداخل والخارج.</a:t>
            </a:r>
          </a:p>
          <a:p>
            <a:pPr algn="r"/>
            <a:r>
              <a:rPr lang="en-US" sz="4400">
                <a:solidFill>
                  <a:srgbClr val="252525"/>
                </a:solidFill>
              </a:rPr>
              <a:t>6. إصدار بيان بقرارات وتوصيات المؤتمر مع إعلان أسماء أعضاء القيادة العامة.</a:t>
            </a:r>
          </a:p>
          <a:p>
            <a:pPr algn="r"/>
            <a:r>
              <a:rPr lang="en-US" sz="4400">
                <a:solidFill>
                  <a:srgbClr val="252525"/>
                </a:solidFill>
              </a:rPr>
              <a:t>■</a:t>
            </a:r>
            <a:r>
              <a:rPr lang="en-US" sz="4800">
                <a:solidFill>
                  <a:srgbClr val="9933FF"/>
                </a:solidFill>
              </a:rPr>
              <a:t> معلومات عن انتخابات القيادة العامة في مؤتمر ادوبحا العسكري</a:t>
            </a:r>
          </a:p>
          <a:p>
            <a:pPr algn="r"/>
            <a:r>
              <a:rPr lang="en-US" sz="4400">
                <a:solidFill>
                  <a:srgbClr val="252525"/>
                </a:solidFill>
              </a:rPr>
              <a:t>تم انتخاب (18) عضوًا من الوحدة الثلاثية عبر الاقتراع السري.</a:t>
            </a:r>
          </a:p>
          <a:p>
            <a:pPr algn="r"/>
            <a:r>
              <a:rPr lang="en-US" sz="4400">
                <a:solidFill>
                  <a:srgbClr val="252525"/>
                </a:solidFill>
              </a:rPr>
              <a:t>تم انتخاب (10) أعضاء من المنطقة الأولى عبر الاقتراع السري.</a:t>
            </a:r>
          </a:p>
        </p:txBody>
      </p:sp>
    </p:spTree>
  </p:cSld>
  <p:clrMapOvr>
    <a:masterClrMapping/>
  </p:clrMapOvr>
</p:sld>
</file>

<file path=ppt/slides/slide6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قام قائد المنطقة الثانية باختيار (10) عضوًا من بين المؤتمرين.</a:t>
            </a:r>
          </a:p>
          <a:p>
            <a:pPr algn="r"/>
            <a:r>
              <a:rPr lang="en-US" sz="4400">
                <a:solidFill>
                  <a:srgbClr val="252525"/>
                </a:solidFill>
              </a:rPr>
              <a:t>استمر عقد المؤتمر لمدة أسبوعين، حيث نُوقشت جميع المشاكل والمستجدات في الساحة الإرترية بروح من المسؤولية. كما تم تقديم حلول لكل المشاكل والمعيقات التي واجهت الثورة.</a:t>
            </a:r>
          </a:p>
          <a:p>
            <a:pPr algn="r"/>
            <a:r>
              <a:rPr lang="en-US" sz="4800">
                <a:solidFill>
                  <a:srgbClr val="9933FF"/>
                </a:solidFill>
              </a:rPr>
              <a:t>■ مميزات مؤتمر الدوبحة العسكري</a:t>
            </a:r>
          </a:p>
          <a:p>
            <a:pPr algn="r"/>
            <a:r>
              <a:rPr lang="en-US" sz="4400">
                <a:solidFill>
                  <a:srgbClr val="252525"/>
                </a:solidFill>
              </a:rPr>
              <a:t>1. اعتماد جيش التحرير واعتباره قاعدة أساسية للمؤتمر.</a:t>
            </a:r>
          </a:p>
          <a:p>
            <a:pPr algn="r"/>
            <a:r>
              <a:rPr lang="en-US" sz="4400">
                <a:solidFill>
                  <a:srgbClr val="252525"/>
                </a:solidFill>
              </a:rPr>
              <a:t>2. تكوين قيادة موحدة، مع غالبية أعضائها من الضباط وخريجي الدورات والكليات العسكرية.</a:t>
            </a:r>
          </a:p>
          <a:p>
            <a:pPr algn="r"/>
            <a:r>
              <a:rPr lang="en-US" sz="4400">
                <a:solidFill>
                  <a:srgbClr val="252525"/>
                </a:solidFill>
              </a:rPr>
              <a:t>3. إلغاء تجربة تقسيم المناطق واستبدالها  قيادة عامة بها.</a:t>
            </a:r>
          </a:p>
          <a:p>
            <a:pPr algn="r"/>
            <a:r>
              <a:rPr lang="en-US" sz="4400">
                <a:solidFill>
                  <a:srgbClr val="252525"/>
                </a:solidFill>
              </a:rPr>
              <a:t>4. عقد أول اجتماع للقيادة العامة في 8 أغسطس 1969م.</a:t>
            </a:r>
          </a:p>
          <a:p>
            <a:pPr algn="r"/>
            <a:r>
              <a:rPr lang="en-US" sz="4400">
                <a:solidFill>
                  <a:srgbClr val="252525"/>
                </a:solidFill>
              </a:rPr>
              <a:t>■</a:t>
            </a:r>
            <a:r>
              <a:rPr lang="en-US" sz="4800">
                <a:solidFill>
                  <a:srgbClr val="9933FF"/>
                </a:solidFill>
              </a:rPr>
              <a:t> أهم المشاكل التي واجهتها القيادة </a:t>
            </a:r>
          </a:p>
        </p:txBody>
      </p:sp>
    </p:spTree>
  </p:cSld>
  <p:clrMapOvr>
    <a:masterClrMapping/>
  </p:clrMapOvr>
</p:sld>
</file>

<file path=ppt/slides/slide6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800">
                <a:solidFill>
                  <a:srgbClr val="9933FF"/>
                </a:solidFill>
              </a:rPr>
              <a:t>العامة بعد المؤتمر</a:t>
            </a:r>
          </a:p>
          <a:p>
            <a:pPr algn="r"/>
            <a:r>
              <a:rPr lang="en-US" sz="4400">
                <a:solidFill>
                  <a:srgbClr val="252525"/>
                </a:solidFill>
              </a:rPr>
              <a:t>بعد انتهاء أعمال مؤتمر الدوبحة العسكري، لم تتمكن القيادة العامة من تنفيذ قراراته وتوصياته على أرض الواقع، وذلك بسبب:</a:t>
            </a:r>
          </a:p>
          <a:p>
            <a:pPr algn="r"/>
            <a:r>
              <a:rPr lang="en-US" sz="4400">
                <a:solidFill>
                  <a:srgbClr val="252525"/>
                </a:solidFill>
              </a:rPr>
              <a:t>1. ظهور معارضة قوية داخل الميدان وخارجه، مما أدى إلى عرقلة التنفيذ.</a:t>
            </a:r>
          </a:p>
          <a:p>
            <a:pPr algn="r"/>
            <a:r>
              <a:rPr lang="en-US" sz="4400">
                <a:solidFill>
                  <a:srgbClr val="252525"/>
                </a:solidFill>
              </a:rPr>
              <a:t>2. تحكم المعارضة الخارجية في الموارد المالية، مما أثر على الدعم اللوجستي للقيادة العامة.</a:t>
            </a:r>
          </a:p>
          <a:p>
            <a:pPr algn="r"/>
            <a:r>
              <a:rPr lang="en-US" sz="4400">
                <a:solidFill>
                  <a:srgbClr val="252525"/>
                </a:solidFill>
              </a:rPr>
              <a:t>3. تمتع المعارضة الخارجية بعلاقات دبلوماسية قوية، مما منحها نفوذًا إضافيًا في التأثير على مسار الأحداث.</a:t>
            </a:r>
          </a:p>
          <a:p>
            <a:pPr algn="r"/>
            <a:r>
              <a:rPr lang="en-US" sz="4400">
                <a:solidFill>
                  <a:srgbClr val="252525"/>
                </a:solidFill>
              </a:rPr>
              <a:t> ■ تشكيل خط معارض داخل القيادة العامة</a:t>
            </a:r>
          </a:p>
          <a:p>
            <a:pPr algn="r"/>
            <a:r>
              <a:rPr lang="en-US" sz="4400">
                <a:solidFill>
                  <a:srgbClr val="252525"/>
                </a:solidFill>
              </a:rPr>
              <a:t>من بين التحديات التي واجهت القيادة العامة بعد المؤتمر، كان انشقاق ستة من أعضائها، وجميعهم من المنطقة الرابعة سابقًا، حيث شكلوا خطًا معارضًا وانقلبوا على أهداف وبرامج المؤتمر، رغم مشاركتهم فيه ولذا تم </a:t>
            </a:r>
          </a:p>
        </p:txBody>
      </p:sp>
    </p:spTree>
  </p:cSld>
  <p:clrMapOvr>
    <a:masterClrMapping/>
  </p:clrMapOvr>
</p:sld>
</file>

<file path=ppt/slides/slide6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إعتقالهم وهم:</a:t>
            </a:r>
          </a:p>
          <a:p>
            <a:pPr algn="r"/>
            <a:r>
              <a:rPr lang="en-US" sz="4400">
                <a:solidFill>
                  <a:srgbClr val="252525"/>
                </a:solidFill>
              </a:rPr>
              <a:t>1. المناضل عبدالقادر حمدان</a:t>
            </a:r>
          </a:p>
          <a:p>
            <a:pPr algn="r"/>
            <a:r>
              <a:rPr lang="en-US" sz="4400">
                <a:solidFill>
                  <a:srgbClr val="252525"/>
                </a:solidFill>
              </a:rPr>
              <a:t>2. المناضل عثمان عمر شعبان</a:t>
            </a:r>
          </a:p>
          <a:p>
            <a:pPr algn="r"/>
            <a:r>
              <a:rPr lang="en-US" sz="4400">
                <a:solidFill>
                  <a:srgbClr val="252525"/>
                </a:solidFill>
              </a:rPr>
              <a:t>3. المناضل محمد سعيد شنيتي</a:t>
            </a:r>
          </a:p>
          <a:p>
            <a:pPr algn="r"/>
            <a:r>
              <a:rPr lang="en-US" sz="4400">
                <a:solidFill>
                  <a:srgbClr val="252525"/>
                </a:solidFill>
              </a:rPr>
              <a:t>4. المناضل إبراهيم ياسين جميل</a:t>
            </a:r>
          </a:p>
          <a:p>
            <a:pPr algn="r"/>
            <a:r>
              <a:rPr lang="en-US" sz="4400">
                <a:solidFill>
                  <a:srgbClr val="252525"/>
                </a:solidFill>
              </a:rPr>
              <a:t>5. المناضل عامر طاهر شهابي</a:t>
            </a:r>
          </a:p>
          <a:p>
            <a:pPr algn="r"/>
            <a:r>
              <a:rPr lang="en-US" sz="4400">
                <a:solidFill>
                  <a:srgbClr val="252525"/>
                </a:solidFill>
              </a:rPr>
              <a:t>6. المناضل صالح عامر كيكيا</a:t>
            </a:r>
          </a:p>
          <a:p>
            <a:pPr algn="r"/>
            <a:r>
              <a:rPr lang="en-US" sz="4800">
                <a:solidFill>
                  <a:srgbClr val="9933FF"/>
                </a:solidFill>
              </a:rPr>
              <a:t>أحداث الانفصال والتمرد بعد المؤتمر </a:t>
            </a:r>
          </a:p>
          <a:p>
            <a:pPr algn="r"/>
            <a:r>
              <a:rPr lang="en-US" sz="4800">
                <a:solidFill>
                  <a:srgbClr val="9933FF"/>
                </a:solidFill>
              </a:rPr>
              <a:t>تتجلى اهم الأحداث بعد المؤتمر فيما يلي :- </a:t>
            </a:r>
          </a:p>
          <a:p>
            <a:pPr algn="r"/>
            <a:r>
              <a:rPr lang="en-US" sz="4400">
                <a:solidFill>
                  <a:srgbClr val="9933FF"/>
                </a:solidFill>
              </a:rPr>
              <a:t>■ انشقاق اسياس افورقي</a:t>
            </a:r>
            <a:r>
              <a:rPr lang="en-US" sz="4400">
                <a:solidFill>
                  <a:srgbClr val="252525"/>
                </a:solidFill>
              </a:rPr>
              <a:t> : </a:t>
            </a:r>
          </a:p>
          <a:p>
            <a:pPr algn="r"/>
            <a:r>
              <a:rPr lang="en-US" sz="4400">
                <a:solidFill>
                  <a:srgbClr val="252525"/>
                </a:solidFill>
              </a:rPr>
              <a:t>قاد المناضل أسياس أفورقي انفصال جماعة عالا عن جبهة التحرير الإرترية.</a:t>
            </a:r>
          </a:p>
          <a:p>
            <a:pPr algn="r"/>
            <a:r>
              <a:rPr lang="en-US" sz="4400">
                <a:solidFill>
                  <a:srgbClr val="252525"/>
                </a:solidFill>
              </a:rPr>
              <a:t>ضمت الجماعة أعضاءً من المنطقة الخامسة (منطقة حماسين سابقًا).</a:t>
            </a:r>
          </a:p>
          <a:p>
            <a:pPr algn="r"/>
            <a:r>
              <a:rPr lang="en-US" sz="4400">
                <a:solidFill>
                  <a:srgbClr val="9933FF"/>
                </a:solidFill>
              </a:rPr>
              <a:t>■  تمرد جماعة عوبل</a:t>
            </a:r>
            <a:r>
              <a:rPr lang="en-US" sz="4400">
                <a:solidFill>
                  <a:srgbClr val="252525"/>
                </a:solidFill>
              </a:rPr>
              <a:t>:</a:t>
            </a:r>
          </a:p>
          <a:p>
            <a:pPr algn="r"/>
            <a:r>
              <a:rPr lang="en-US" sz="4400">
                <a:solidFill>
                  <a:srgbClr val="252525"/>
                </a:solidFill>
              </a:rPr>
              <a:t>قاد المناضل آدم صالح شيدلي تمرد جماعة </a:t>
            </a:r>
          </a:p>
        </p:txBody>
      </p:sp>
    </p:spTree>
  </p:cSld>
  <p:clrMapOvr>
    <a:masterClrMapping/>
  </p:clrMapOvr>
</p:sld>
</file>

<file path=ppt/slides/slide6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عوبل، مما زاد من التحديات التي واجهتها القيادة العامة بعد المؤتمر.</a:t>
            </a:r>
          </a:p>
          <a:p>
            <a:pPr algn="r"/>
            <a:r>
              <a:rPr lang="en-US" sz="4400">
                <a:solidFill>
                  <a:srgbClr val="9933FF"/>
                </a:solidFill>
              </a:rPr>
              <a:t>■ تمرد ومحاولة اختطاف بعض القيادات </a:t>
            </a:r>
          </a:p>
          <a:p>
            <a:pPr algn="r"/>
            <a:r>
              <a:rPr lang="en-US" sz="4400">
                <a:solidFill>
                  <a:srgbClr val="252525"/>
                </a:solidFill>
              </a:rPr>
              <a:t> بعد مؤتمر الدوبحة العسكري، أبدى بعض كوادر القيادة الثورية السابقة تمردهم ومعارضتهم لقرارات المؤتمر.</a:t>
            </a:r>
          </a:p>
          <a:p>
            <a:pPr algn="r"/>
            <a:r>
              <a:rPr lang="en-US" sz="4400">
                <a:solidFill>
                  <a:srgbClr val="252525"/>
                </a:solidFill>
              </a:rPr>
              <a:t>نتيجة لذلك، تمت محاولة اختطافهم، ومن أبرز المستهدفين:</a:t>
            </a:r>
          </a:p>
          <a:p>
            <a:pPr algn="r"/>
            <a:r>
              <a:rPr lang="en-US" sz="4400">
                <a:solidFill>
                  <a:srgbClr val="252525"/>
                </a:solidFill>
              </a:rPr>
              <a:t>1. المناضل ولداي قدى</a:t>
            </a:r>
          </a:p>
          <a:p>
            <a:pPr algn="r"/>
            <a:r>
              <a:rPr lang="en-US" sz="4400">
                <a:solidFill>
                  <a:srgbClr val="252525"/>
                </a:solidFill>
              </a:rPr>
              <a:t>2. المناضل كداني كفلو</a:t>
            </a:r>
          </a:p>
          <a:p>
            <a:pPr algn="r"/>
            <a:r>
              <a:rPr lang="en-US" sz="4400">
                <a:solidFill>
                  <a:srgbClr val="252525"/>
                </a:solidFill>
              </a:rPr>
              <a:t>لم تنجح محاولة الاختطاف بسبب مقاومتهم، لكن انتهى الأمر باغتيالهما.</a:t>
            </a:r>
          </a:p>
          <a:p>
            <a:pPr algn="r"/>
            <a:r>
              <a:rPr lang="en-US" sz="4400">
                <a:solidFill>
                  <a:srgbClr val="252525"/>
                </a:solidFill>
              </a:rPr>
              <a:t>■ اختطاف المناضل علي محمد سعيد برحتو وتم إدخالة الى الميدان</a:t>
            </a:r>
          </a:p>
          <a:p>
            <a:pPr algn="r"/>
            <a:r>
              <a:rPr lang="en-US" sz="4400">
                <a:solidFill>
                  <a:srgbClr val="252525"/>
                </a:solidFill>
              </a:rPr>
              <a:t>■ حلت القيادة العامة المجلس الأعلى في الخارج وألغت جميع صلاحياته، مما تسبب في أزمة مالية بالميدان وبسبب النقص المالي حدثت أزمة في خلط السرايا العسكرية </a:t>
            </a:r>
          </a:p>
        </p:txBody>
      </p:sp>
    </p:spTree>
  </p:cSld>
  <p:clrMapOvr>
    <a:masterClrMapping/>
  </p:clrMapOvr>
</p:sld>
</file>

<file path=ppt/slides/slide6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للمناطق.</a:t>
            </a:r>
          </a:p>
          <a:p>
            <a:pPr algn="r"/>
            <a:r>
              <a:rPr lang="en-US" sz="4400">
                <a:solidFill>
                  <a:srgbClr val="252525"/>
                </a:solidFill>
              </a:rPr>
              <a:t>■ فدائيو جبهة التحرير الارترية يقومون بعملية البرق الخاطف والسطو على بنك أغرادات بقيادة المناضل محمد عثمان إزاز (المؤلف )</a:t>
            </a:r>
          </a:p>
          <a:p>
            <a:pPr algn="r"/>
            <a:r>
              <a:rPr lang="en-US" sz="4400">
                <a:solidFill>
                  <a:srgbClr val="252525"/>
                </a:solidFill>
              </a:rPr>
              <a:t>المناضل محمود حسب </a:t>
            </a:r>
          </a:p>
          <a:p>
            <a:pPr algn="r"/>
            <a:r>
              <a:rPr lang="en-US" sz="4400">
                <a:solidFill>
                  <a:srgbClr val="252525"/>
                </a:solidFill>
              </a:rPr>
              <a:t>المناضل همد شقلي</a:t>
            </a:r>
          </a:p>
          <a:p>
            <a:pPr algn="r"/>
            <a:r>
              <a:rPr lang="en-US" sz="4400">
                <a:solidFill>
                  <a:srgbClr val="252525"/>
                </a:solidFill>
              </a:rPr>
              <a:t>المناضل هارون</a:t>
            </a:r>
          </a:p>
          <a:p>
            <a:pPr algn="r"/>
            <a:r>
              <a:rPr lang="en-US" sz="4400">
                <a:solidFill>
                  <a:srgbClr val="252525"/>
                </a:solidFill>
              </a:rPr>
              <a:t>السائق عبدالقادر</a:t>
            </a:r>
          </a:p>
          <a:p>
            <a:pPr algn="r"/>
            <a:r>
              <a:rPr lang="en-US" sz="4400">
                <a:solidFill>
                  <a:srgbClr val="252525"/>
                </a:solidFill>
              </a:rPr>
              <a:t>تمت العملية بنجاح، وتم غنم سبعة وأربعين ألف بر إثيوبي.</a:t>
            </a:r>
          </a:p>
          <a:p>
            <a:pPr algn="r"/>
            <a:r>
              <a:rPr lang="en-US" sz="5000"/>
              <a:t>  </a:t>
            </a:r>
          </a:p>
          <a:p>
            <a:pPr algn="r"/>
            <a:r>
              <a:rPr lang="en-US" sz="4400">
                <a:solidFill>
                  <a:srgbClr val="252525"/>
                </a:solidFill>
              </a:rPr>
              <a:t>  </a:t>
            </a:r>
          </a:p>
          <a:p>
            <a:pPr algn="r"/>
            <a:r>
              <a:rPr lang="en-US" sz="4800">
                <a:solidFill>
                  <a:srgbClr val="9933FF"/>
                </a:solidFill>
              </a:rPr>
              <a:t>تلخيص الفصل التاسع</a:t>
            </a:r>
            <a:r>
              <a:rPr lang="en-US" sz="4400">
                <a:solidFill>
                  <a:srgbClr val="252525"/>
                </a:solidFill>
              </a:rPr>
              <a:t> </a:t>
            </a:r>
          </a:p>
          <a:p>
            <a:pPr algn="r"/>
            <a:r>
              <a:rPr lang="en-US" sz="4400">
                <a:solidFill>
                  <a:srgbClr val="252525"/>
                </a:solidFill>
              </a:rPr>
              <a:t>يركز الفصل التاسع على المحاور التالية:  </a:t>
            </a:r>
          </a:p>
          <a:p>
            <a:pPr algn="r"/>
            <a:r>
              <a:rPr lang="en-US" sz="4400">
                <a:solidFill>
                  <a:srgbClr val="252525"/>
                </a:solidFill>
              </a:rPr>
              <a:t>1.إجتماع كلنتيباي وأهم نقاط الاجتماع </a:t>
            </a:r>
          </a:p>
          <a:p>
            <a:pPr algn="r"/>
            <a:r>
              <a:rPr lang="en-US" sz="4400">
                <a:solidFill>
                  <a:srgbClr val="252525"/>
                </a:solidFill>
              </a:rPr>
              <a:t>2. معركة أكلى قوزاي ( مواقف ومعلومات )</a:t>
            </a:r>
          </a:p>
          <a:p>
            <a:pPr algn="r"/>
            <a:r>
              <a:rPr lang="en-US" sz="4400">
                <a:solidFill>
                  <a:srgbClr val="252525"/>
                </a:solidFill>
              </a:rPr>
              <a:t>3. معركة اوملي حيث اختلط الدم بالماء </a:t>
            </a:r>
          </a:p>
        </p:txBody>
      </p:sp>
    </p:spTree>
  </p:cSld>
  <p:clrMapOvr>
    <a:masterClrMapping/>
  </p:clrMapOvr>
</p:sld>
</file>

<file path=ppt/slides/slide6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4.الهدف والتخطيط الاسترتيجي لجيش العدو الاثيوبي </a:t>
            </a:r>
          </a:p>
          <a:p>
            <a:pPr algn="r"/>
            <a:r>
              <a:rPr lang="en-US" sz="4400">
                <a:solidFill>
                  <a:srgbClr val="252525"/>
                </a:solidFill>
              </a:rPr>
              <a:t>5.الهدف الاستراتيجي لجيش التحرير لأفشاله .</a:t>
            </a:r>
          </a:p>
          <a:p>
            <a:pPr algn="r"/>
            <a:r>
              <a:rPr lang="en-US" sz="4400">
                <a:solidFill>
                  <a:srgbClr val="252525"/>
                </a:solidFill>
              </a:rPr>
              <a:t>6. تكريم ووداع شعب أكلى قوزاي </a:t>
            </a:r>
          </a:p>
          <a:p>
            <a:pPr algn="r"/>
            <a:r>
              <a:rPr lang="en-US" sz="4400">
                <a:solidFill>
                  <a:srgbClr val="252525"/>
                </a:solidFill>
              </a:rPr>
              <a:t>وتأتي التفاصيل فيما يلي :-  </a:t>
            </a:r>
          </a:p>
          <a:p>
            <a:pPr algn="r"/>
            <a:r>
              <a:rPr lang="en-US" sz="4400">
                <a:solidFill>
                  <a:srgbClr val="9933FF"/>
                </a:solidFill>
              </a:rPr>
              <a:t>■  اجتماع كلنتيباي وأهم نقاط الاجتماع</a:t>
            </a:r>
            <a:r>
              <a:rPr lang="en-US" sz="4400">
                <a:solidFill>
                  <a:srgbClr val="252525"/>
                </a:solidFill>
              </a:rPr>
              <a:t>:</a:t>
            </a:r>
          </a:p>
          <a:p>
            <a:pPr algn="r"/>
            <a:r>
              <a:rPr lang="en-US" sz="4400">
                <a:solidFill>
                  <a:srgbClr val="252525"/>
                </a:solidFill>
              </a:rPr>
              <a:t>في مايو 1970م، عقدت القيادة العامة اجتماعًا في منطقة كلنتيباي في ظل ظروف صعبة مليئة بالمشاكل والصراعات، التي استنزفت الكثير من الجهد والوقت، وكان من المفترض توجيه هذا الجهد لمقارعة العدو المحتل.</a:t>
            </a:r>
          </a:p>
          <a:p>
            <a:pPr algn="r"/>
            <a:r>
              <a:rPr lang="en-US" sz="4400">
                <a:solidFill>
                  <a:srgbClr val="252525"/>
                </a:solidFill>
              </a:rPr>
              <a:t>أهم نقاط الاجتماع</a:t>
            </a:r>
          </a:p>
          <a:p>
            <a:pPr algn="r"/>
            <a:r>
              <a:rPr lang="en-US" sz="4400">
                <a:solidFill>
                  <a:srgbClr val="252525"/>
                </a:solidFill>
              </a:rPr>
              <a:t>● عقد مؤتمر عسكري سريع لحل المشاكل.</a:t>
            </a:r>
          </a:p>
          <a:p>
            <a:pPr algn="r"/>
            <a:r>
              <a:rPr lang="en-US" sz="4400">
                <a:solidFill>
                  <a:srgbClr val="252525"/>
                </a:solidFill>
              </a:rPr>
              <a:t>●تشكيل لجنة تحضيرية تباشر عملها في أسرع وقت ممكن مع إعطائها كامل الصلاحية دون الرجوع للقيادة العامة.</a:t>
            </a:r>
          </a:p>
          <a:p>
            <a:pPr algn="r"/>
            <a:r>
              <a:rPr lang="en-US" sz="4400">
                <a:solidFill>
                  <a:srgbClr val="252525"/>
                </a:solidFill>
              </a:rPr>
              <a:t>● مناقشة مشكلة أكلي قوزاي، حيث اتبعت </a:t>
            </a:r>
          </a:p>
        </p:txBody>
      </p:sp>
    </p:spTree>
  </p:cSld>
  <p:clrMapOvr>
    <a:masterClrMapping/>
  </p:clrMapOvr>
</p:sld>
</file>

<file path=ppt/slides/slide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 رُشّح عام  </a:t>
            </a:r>
            <a:r>
              <a:rPr lang="en-US" sz="4400">
                <a:solidFill>
                  <a:srgbClr val="252525"/>
                </a:solidFill>
              </a:rPr>
              <a:t>1966م</a:t>
            </a:r>
            <a:r>
              <a:rPr lang="en-US" sz="4400">
                <a:solidFill>
                  <a:srgbClr val="252525"/>
                </a:solidFill>
              </a:rPr>
              <a:t> مع مجموعة من المناضلين للمشاركة في دورة عسكرية في سوريا، تخصص خلالها في الصاعقة.</a:t>
            </a:r>
          </a:p>
          <a:p>
            <a:pPr algn="r"/>
            <a:r>
              <a:rPr lang="en-US" sz="4400">
                <a:solidFill>
                  <a:srgbClr val="252525"/>
                </a:solidFill>
              </a:rPr>
              <a:t>●بعد التخرج، عُيّن مسؤولًا ماليًا وعضو قيادة في المنطقة الأولى، كما أصبح عضوًا في القيادة العامة للجبهة.</a:t>
            </a:r>
          </a:p>
          <a:p>
            <a:pPr algn="r"/>
            <a:r>
              <a:rPr lang="en-US" sz="4400">
                <a:solidFill>
                  <a:srgbClr val="252525"/>
                </a:solidFill>
              </a:rPr>
              <a:t>● خلال المؤتمر الوطني عام </a:t>
            </a:r>
            <a:r>
              <a:rPr lang="en-US" sz="4400">
                <a:solidFill>
                  <a:srgbClr val="252525"/>
                </a:solidFill>
              </a:rPr>
              <a:t>1971م</a:t>
            </a:r>
            <a:r>
              <a:rPr lang="en-US" sz="4400">
                <a:solidFill>
                  <a:srgbClr val="252525"/>
                </a:solidFill>
              </a:rPr>
              <a:t>  تم انتخابه عضوًا في قيادة المجلس الثوري، وتولى مسؤولية الجهاز المالي.</a:t>
            </a:r>
          </a:p>
          <a:p>
            <a:pPr algn="r"/>
            <a:r>
              <a:rPr lang="en-US" sz="4400">
                <a:solidFill>
                  <a:srgbClr val="252525"/>
                </a:solidFill>
              </a:rPr>
              <a:t>●أثناء إحدى مهام قيادة الجبهة في الخارج، كُلّف بقيادة الجبهة سياسيًا وعسكريًا.</a:t>
            </a:r>
          </a:p>
          <a:p>
            <a:pPr algn="r"/>
            <a:r>
              <a:rPr lang="en-US" sz="4400">
                <a:solidFill>
                  <a:srgbClr val="252525"/>
                </a:solidFill>
              </a:rPr>
              <a:t>● تولى قيادة محور أم حجر، عام</a:t>
            </a:r>
            <a:r>
              <a:rPr lang="en-US" sz="4400">
                <a:solidFill>
                  <a:srgbClr val="252525"/>
                </a:solidFill>
              </a:rPr>
              <a:t>1977م </a:t>
            </a:r>
            <a:r>
              <a:rPr lang="en-US" sz="4400">
                <a:solidFill>
                  <a:srgbClr val="252525"/>
                </a:solidFill>
              </a:rPr>
              <a:t>  وتمكن من صدّ الهجوم الإثيوبي في معركة حاسمة.</a:t>
            </a:r>
          </a:p>
          <a:p>
            <a:pPr algn="r"/>
            <a:r>
              <a:rPr lang="en-US" sz="4400">
                <a:solidFill>
                  <a:srgbClr val="252525"/>
                </a:solidFill>
              </a:rPr>
              <a:t>● تم اعتقاله عام </a:t>
            </a:r>
            <a:r>
              <a:rPr lang="en-US" sz="4400">
                <a:solidFill>
                  <a:srgbClr val="252525"/>
                </a:solidFill>
              </a:rPr>
              <a:t>1978م</a:t>
            </a:r>
            <a:r>
              <a:rPr lang="en-US" sz="4400">
                <a:solidFill>
                  <a:srgbClr val="252525"/>
                </a:solidFill>
              </a:rPr>
              <a:t>   من قبل حزب العمل، هو وعدد من رفاقه، وظلّ في السجن حتى عام 1982م.</a:t>
            </a:r>
          </a:p>
          <a:p>
            <a:pPr algn="r"/>
            <a:r>
              <a:rPr lang="en-US" sz="4400">
                <a:solidFill>
                  <a:srgbClr val="252525"/>
                </a:solidFill>
              </a:rPr>
              <a:t>●بعد هزيمة جبهة التحرير على يد الجبهة </a:t>
            </a:r>
          </a:p>
        </p:txBody>
      </p:sp>
    </p:spTree>
  </p:cSld>
  <p:clrMapOvr>
    <a:masterClrMapping/>
  </p:clrMapOvr>
</p:sld>
</file>

<file path=ppt/slides/slide7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إثيوبيا سياسة الأرض المحروقة في جميع قرى وريف إرتريا، بهدف تهجير وإفقار وإذلال الشعب الإرتري، مع تركيز الجيش الإثيوبي بشكل أكبر على إقليم أكلي قوزاي.</a:t>
            </a:r>
          </a:p>
          <a:p>
            <a:pPr algn="r"/>
            <a:r>
              <a:rPr lang="en-US" sz="5000"/>
              <a:t>  </a:t>
            </a:r>
          </a:p>
          <a:p>
            <a:pPr algn="r"/>
            <a:r>
              <a:rPr lang="en-US" sz="4400">
                <a:solidFill>
                  <a:srgbClr val="252525"/>
                </a:solidFill>
              </a:rPr>
              <a:t>■ تحركات جبهة التحرير الإرترية للرد على تجاوزات العدو في أكلي قوزاي</a:t>
            </a:r>
          </a:p>
          <a:p>
            <a:pPr algn="r"/>
            <a:r>
              <a:rPr lang="en-US" sz="4400">
                <a:solidFill>
                  <a:srgbClr val="252525"/>
                </a:solidFill>
              </a:rPr>
              <a:t>حرصت جبهة التحرير الإرترية على وضع حد لتجاوزات العدو المحتل ورد الاعتبار لشعب أكلي قوزاي، الذي يُعد جزءًا أصيلًا من الشعب الإرتري، حيث كان الدفاع عنه وحمايته هدفًا أساسيًا من أهداف الثورة</a:t>
            </a:r>
          </a:p>
          <a:p>
            <a:pPr algn="r"/>
            <a:r>
              <a:rPr lang="en-US" sz="4400">
                <a:solidFill>
                  <a:srgbClr val="252525"/>
                </a:solidFill>
              </a:rPr>
              <a:t>لتحقيق ذلك، تم تشكيل ثلاث لجان، بحيث يوجد  عضو من القيادة في كل لجنة:</a:t>
            </a:r>
          </a:p>
          <a:p>
            <a:pPr algn="r"/>
            <a:r>
              <a:rPr lang="en-US" sz="4400">
                <a:solidFill>
                  <a:srgbClr val="252525"/>
                </a:solidFill>
              </a:rPr>
              <a:t>1. لجنة أكلي قوزاي:</a:t>
            </a:r>
          </a:p>
          <a:p>
            <a:pPr algn="r"/>
            <a:r>
              <a:rPr lang="en-US" sz="4400">
                <a:solidFill>
                  <a:srgbClr val="252525"/>
                </a:solidFill>
              </a:rPr>
              <a:t>●المناضل عبدالله إدريس محمد سليمان (رئيس المكتب العسكري).</a:t>
            </a:r>
          </a:p>
          <a:p>
            <a:pPr algn="r"/>
            <a:r>
              <a:rPr lang="en-US" sz="4400">
                <a:solidFill>
                  <a:srgbClr val="252525"/>
                </a:solidFill>
              </a:rPr>
              <a:t>●المناضل محمد عثمان إزاز (المؤلف – رئيس </a:t>
            </a:r>
          </a:p>
        </p:txBody>
      </p:sp>
    </p:spTree>
  </p:cSld>
  <p:clrMapOvr>
    <a:masterClrMapping/>
  </p:clrMapOvr>
</p:sld>
</file>

<file path=ppt/slides/slide7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الجهاز المالي).</a:t>
            </a:r>
          </a:p>
          <a:p>
            <a:pPr algn="r"/>
            <a:r>
              <a:rPr lang="en-US" sz="4400">
                <a:solidFill>
                  <a:srgbClr val="252525"/>
                </a:solidFill>
              </a:rPr>
              <a:t>●المناضل إبراهيم عبدالله محمد (عضو المكتب الصحي).</a:t>
            </a:r>
          </a:p>
          <a:p>
            <a:pPr algn="r"/>
            <a:r>
              <a:rPr lang="en-US" sz="4400">
                <a:solidFill>
                  <a:srgbClr val="252525"/>
                </a:solidFill>
              </a:rPr>
              <a:t>2. لجنة وسط إرتريا:</a:t>
            </a:r>
          </a:p>
          <a:p>
            <a:pPr algn="r"/>
            <a:r>
              <a:rPr lang="en-US" sz="4400">
                <a:solidFill>
                  <a:srgbClr val="252525"/>
                </a:solidFill>
              </a:rPr>
              <a:t>المناضل صالح حيوتي، بالإضافة إلى اثنين آخرين.</a:t>
            </a:r>
          </a:p>
          <a:p>
            <a:pPr algn="r"/>
            <a:r>
              <a:rPr lang="en-US" sz="4400">
                <a:solidFill>
                  <a:srgbClr val="252525"/>
                </a:solidFill>
              </a:rPr>
              <a:t>3. لجنة بركة:</a:t>
            </a:r>
          </a:p>
          <a:p>
            <a:pPr algn="r"/>
            <a:r>
              <a:rPr lang="en-US" sz="4400">
                <a:solidFill>
                  <a:srgbClr val="252525"/>
                </a:solidFill>
              </a:rPr>
              <a:t>المناضل صالح شيدلي، بالإضافة إلى اثنين آخرين.</a:t>
            </a:r>
          </a:p>
          <a:p>
            <a:pPr algn="r"/>
            <a:r>
              <a:rPr lang="en-US" sz="4400">
                <a:solidFill>
                  <a:srgbClr val="252525"/>
                </a:solidFill>
              </a:rPr>
              <a:t>■ وصول لجنة أكلي قوزاي إلى المنطقة وتنظيم المقاومة</a:t>
            </a:r>
          </a:p>
          <a:p>
            <a:pPr algn="r"/>
            <a:r>
              <a:rPr lang="en-US" sz="4400">
                <a:solidFill>
                  <a:srgbClr val="252525"/>
                </a:solidFill>
              </a:rPr>
              <a:t>يذكر الكاتب، الذي كان عضوًا في لجنة أكلي قوزاي، أنه عند وصولهم إلى المنطقة وجدوها ملتهبة، حيث كان هناك انتشار واسع للجيش الإثيوبي الذي يعيث فسادًا وقتلًا ودمارًا وحرقًا.</a:t>
            </a:r>
          </a:p>
          <a:p>
            <a:pPr algn="r"/>
            <a:r>
              <a:rPr lang="en-US" sz="4400">
                <a:solidFill>
                  <a:srgbClr val="252525"/>
                </a:solidFill>
              </a:rPr>
              <a:t>بمجرد وصول اللجنة، بدأوا في تنظيم أنفسهم على شكل مجاميع، حيث تألفت كل مجموعة من 11 فردًا. وكانت القوات الموجودة في </a:t>
            </a:r>
          </a:p>
        </p:txBody>
      </p:sp>
    </p:spTree>
  </p:cSld>
  <p:clrMapOvr>
    <a:masterClrMapping/>
  </p:clrMapOvr>
</p:sld>
</file>

<file path=ppt/slides/slide7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المنطقة كالتالي:</a:t>
            </a:r>
          </a:p>
          <a:p>
            <a:pPr algn="r"/>
            <a:r>
              <a:rPr lang="en-US" sz="4400">
                <a:solidFill>
                  <a:srgbClr val="252525"/>
                </a:solidFill>
              </a:rPr>
              <a:t>◇ خمس سرايا.</a:t>
            </a:r>
          </a:p>
          <a:p>
            <a:pPr algn="r"/>
            <a:r>
              <a:rPr lang="en-US" sz="4400">
                <a:solidFill>
                  <a:srgbClr val="252525"/>
                </a:solidFill>
              </a:rPr>
              <a:t>◇أربع مجاميع من الفدائيين.</a:t>
            </a:r>
          </a:p>
          <a:p>
            <a:pPr algn="r"/>
            <a:r>
              <a:rPr lang="en-US" sz="4400">
                <a:solidFill>
                  <a:srgbClr val="252525"/>
                </a:solidFill>
              </a:rPr>
              <a:t>◇أربع مجاميع هندسية.</a:t>
            </a:r>
          </a:p>
          <a:p>
            <a:pPr algn="r"/>
            <a:r>
              <a:rPr lang="en-US" sz="4400">
                <a:solidFill>
                  <a:srgbClr val="252525"/>
                </a:solidFill>
              </a:rPr>
              <a:t>كما يوجد في المنطقة عضوان من القيادة العامة، وهما:</a:t>
            </a:r>
          </a:p>
          <a:p>
            <a:pPr algn="r"/>
            <a:r>
              <a:rPr lang="en-US" sz="4400">
                <a:solidFill>
                  <a:srgbClr val="252525"/>
                </a:solidFill>
              </a:rPr>
              <a:t>●المناضل أحمد إبراهيم.</a:t>
            </a:r>
          </a:p>
          <a:p>
            <a:pPr algn="r"/>
            <a:r>
              <a:rPr lang="en-US" sz="4400">
                <a:solidFill>
                  <a:srgbClr val="252525"/>
                </a:solidFill>
              </a:rPr>
              <a:t>●المناضل عبدالله محمود.</a:t>
            </a:r>
          </a:p>
          <a:p>
            <a:pPr algn="r"/>
            <a:r>
              <a:rPr lang="en-US" sz="4400">
                <a:solidFill>
                  <a:srgbClr val="9933FF"/>
                </a:solidFill>
              </a:rPr>
              <a:t>التعبئة العامة ورد فعل جماهير أكلي قوزاي</a:t>
            </a:r>
          </a:p>
          <a:p>
            <a:pPr algn="r"/>
            <a:r>
              <a:rPr lang="en-US" sz="4400">
                <a:solidFill>
                  <a:srgbClr val="252525"/>
                </a:solidFill>
              </a:rPr>
              <a:t>بعد الانتهاء من عملية توزيع الوحدات وتجميعها، عقدت اللجنة اجتماعًا موسعًا مع جماهير المنطقة، حيث تم تقديم تعبئة عامة حول طبيعة المعركة، وتوضيح حجم وجود العدو في المنطقة، مع التأكيد على أهمية تعاون الأهالي مع الجبهة.</a:t>
            </a:r>
          </a:p>
          <a:p>
            <a:pPr algn="r"/>
            <a:r>
              <a:rPr lang="en-US" sz="4400">
                <a:solidFill>
                  <a:srgbClr val="252525"/>
                </a:solidFill>
              </a:rPr>
              <a:t>لكن الجماهير كانت تشعر بالإحباط نتيجة للظلم الذي تعرضت له، إضافة إلى شعورها بأن الجبهة كانت منشغلة عنهم وتناستهم، مما جعل </a:t>
            </a:r>
          </a:p>
        </p:txBody>
      </p:sp>
    </p:spTree>
  </p:cSld>
  <p:clrMapOvr>
    <a:masterClrMapping/>
  </p:clrMapOvr>
</p:sld>
</file>

<file path=ppt/slides/slide7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مواقفهم تجاه الجبهة سلبية.</a:t>
            </a:r>
          </a:p>
          <a:p>
            <a:pPr algn="r"/>
            <a:r>
              <a:rPr lang="en-US" sz="4400">
                <a:solidFill>
                  <a:srgbClr val="9933FF"/>
                </a:solidFill>
              </a:rPr>
              <a:t>كسب ثقة الجماهير وتشكيل لجان الدعم</a:t>
            </a:r>
          </a:p>
          <a:p>
            <a:pPr algn="r"/>
            <a:r>
              <a:rPr lang="en-US" sz="4400">
                <a:solidFill>
                  <a:srgbClr val="252525"/>
                </a:solidFill>
              </a:rPr>
              <a:t>بعد جدال واسع استمر وقتًا طويلًا، تمكنت اللجنة من امتصاص غضب الجماهير، رغم الكلمات القاسية والتشكيك في قدرة الجبهة على حمايتهم. لكن بالصبر، والهدوء، والحوار، استطاعوا كسب ود الجماهير وإقناعهم بالتعاون.</a:t>
            </a:r>
          </a:p>
          <a:p>
            <a:pPr algn="r"/>
            <a:r>
              <a:rPr lang="en-US" sz="4400">
                <a:solidFill>
                  <a:srgbClr val="9933FF"/>
                </a:solidFill>
              </a:rPr>
              <a:t>تشكيل لجان شعبية للأنشطة التالية</a:t>
            </a:r>
            <a:r>
              <a:rPr lang="en-US" sz="4400">
                <a:solidFill>
                  <a:srgbClr val="252525"/>
                </a:solidFill>
              </a:rPr>
              <a:t>:</a:t>
            </a:r>
          </a:p>
          <a:p>
            <a:pPr algn="r"/>
            <a:r>
              <a:rPr lang="en-US" sz="4400">
                <a:solidFill>
                  <a:srgbClr val="252525"/>
                </a:solidFill>
              </a:rPr>
              <a:t>●جلب الذخائر من المستودعات.</a:t>
            </a:r>
          </a:p>
          <a:p>
            <a:pPr algn="r"/>
            <a:r>
              <a:rPr lang="en-US" sz="4400">
                <a:solidFill>
                  <a:srgbClr val="252525"/>
                </a:solidFill>
              </a:rPr>
              <a:t>●توفير الطعام والشراب للمقاتلين.</a:t>
            </a:r>
          </a:p>
          <a:p>
            <a:pPr algn="r"/>
            <a:r>
              <a:rPr lang="en-US" sz="4400">
                <a:solidFill>
                  <a:srgbClr val="252525"/>
                </a:solidFill>
              </a:rPr>
              <a:t>●تمريض الجرحى في أماكن آمنة.</a:t>
            </a:r>
          </a:p>
          <a:p>
            <a:pPr algn="r"/>
            <a:r>
              <a:rPr lang="en-US" sz="4400">
                <a:solidFill>
                  <a:srgbClr val="252525"/>
                </a:solidFill>
              </a:rPr>
              <a:t>الشروط التي فرضتها الجماهير:</a:t>
            </a:r>
          </a:p>
          <a:p>
            <a:pPr algn="r"/>
            <a:r>
              <a:rPr lang="en-US" sz="4400">
                <a:solidFill>
                  <a:srgbClr val="252525"/>
                </a:solidFill>
              </a:rPr>
              <a:t>●تحديد المناطق الاستراتيجية التي يجب على المقاتلين البقاء فيها وعدم الانسحاب منها.</a:t>
            </a:r>
          </a:p>
          <a:p>
            <a:pPr algn="r"/>
            <a:r>
              <a:rPr lang="en-US" sz="4400">
                <a:solidFill>
                  <a:srgbClr val="252525"/>
                </a:solidFill>
              </a:rPr>
              <a:t>●تحديد المناطق المكشوفة التي يجب الانسحاب منها فورًا عند حضور العدو، والتوجه إلى المواقع الاستراتيجية.</a:t>
            </a:r>
          </a:p>
        </p:txBody>
      </p:sp>
    </p:spTree>
  </p:cSld>
  <p:clrMapOvr>
    <a:masterClrMapping/>
  </p:clrMapOvr>
</p:sld>
</file>

<file path=ppt/slides/slide7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1473200"/>
            <a:ext cx="11887200" cy="15582900"/>
          </a:xfrm>
          <a:prstGeom prst="rect">
            <a:avLst/>
          </a:prstGeom>
        </p:spPr>
        <p:txBody>
          <a:bodyPr anchor="t" rtlCol="false"/>
          <a:lstStyle/>
          <a:p>
            <a:pPr algn="l"/>
            <a:r>
              <a:t/>
            </a:r>
            <a:endParaRPr lang="en-US" sz="1100"/>
          </a:p>
          <a:p>
            <a:pPr algn="r"/>
            <a:r>
              <a:rPr lang="en-US" sz="4400">
                <a:solidFill>
                  <a:srgbClr val="252525"/>
                </a:solidFill>
              </a:rPr>
              <a:t>قبلت اللجنة شروط الجماهير، نظرًا لأنها لا تتنافى مع المبادئ العسكرية للجبهة. كما أظهرت هذه الشروط مدى وعي الجماهير واستعدادهم للقتال، مما عزز من التعاون بين المقاتلين والسكان المحليين في مواجهة العدو.</a:t>
            </a:r>
          </a:p>
          <a:p>
            <a:pPr algn="r"/>
            <a:r>
              <a:rPr lang="en-US" sz="4400">
                <a:solidFill>
                  <a:srgbClr val="252525"/>
                </a:solidFill>
              </a:rPr>
              <a:t>■ </a:t>
            </a:r>
            <a:r>
              <a:rPr lang="en-US" sz="4400">
                <a:solidFill>
                  <a:srgbClr val="9933FF"/>
                </a:solidFill>
              </a:rPr>
              <a:t>معركة جبل أوملي – حيث اختلط الدم بالماء</a:t>
            </a:r>
          </a:p>
          <a:p>
            <a:pPr algn="r"/>
            <a:r>
              <a:rPr lang="en-US" sz="4400">
                <a:solidFill>
                  <a:srgbClr val="252525"/>
                </a:solidFill>
              </a:rPr>
              <a:t>تُعد معركة جبل أوملي من أطول وأقوى المعارك في ذلك الوقت، حيث استمرت لمدة ثلاثة أيام متواصلة دون انقطاع. شارك فيها خمسة أعضاء من القيادة، وكانت معركة حامية الوطيس تمكن خلالها المقاتلون من إجبار العدو على الانسحاب بعد تكبيده هزيمة قاسية، تاركًا وراءه جثث قتلاه منتشرة في كل مكان.</a:t>
            </a:r>
          </a:p>
          <a:p>
            <a:pPr algn="r"/>
            <a:r>
              <a:rPr lang="en-US" sz="4400">
                <a:solidFill>
                  <a:srgbClr val="9933FF"/>
                </a:solidFill>
              </a:rPr>
              <a:t>نتائج المعركة</a:t>
            </a:r>
            <a:r>
              <a:rPr lang="en-US" sz="4400">
                <a:solidFill>
                  <a:srgbClr val="252525"/>
                </a:solidFill>
              </a:rPr>
              <a:t>:</a:t>
            </a:r>
          </a:p>
          <a:p>
            <a:pPr algn="r"/>
            <a:r>
              <a:rPr lang="en-US" sz="4400">
                <a:solidFill>
                  <a:srgbClr val="252525"/>
                </a:solidFill>
              </a:rPr>
              <a:t>السيطرة على منابع الماء والطرق الإجبارية التي كان العدو يعتمد عليها.</a:t>
            </a:r>
          </a:p>
        </p:txBody>
      </p:sp>
    </p:spTree>
  </p:cSld>
  <p:clrMapOvr>
    <a:masterClrMapping/>
  </p:clrMapOvr>
</p:sld>
</file>

<file path=ppt/slides/slide7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تلغيم جميع الطرق الاستراتيجية التي لا بد أن تمر بها آلياته.</a:t>
            </a:r>
          </a:p>
          <a:p>
            <a:pPr algn="r"/>
            <a:r>
              <a:rPr lang="en-US" sz="4400">
                <a:solidFill>
                  <a:srgbClr val="252525"/>
                </a:solidFill>
              </a:rPr>
              <a:t>استهداف تجمعات العدو بالأسلحة ، مما أدى إلى تفجير الألغام بهم من الأرض، وتعميق خسائرهم.</a:t>
            </a:r>
          </a:p>
          <a:p>
            <a:pPr algn="r"/>
            <a:r>
              <a:rPr lang="en-US" sz="4400">
                <a:solidFill>
                  <a:srgbClr val="252525"/>
                </a:solidFill>
              </a:rPr>
              <a:t>بعد السيطرة على منابع الماء، فرض المقاتلون حصارًا محكمًا عليها، مما جعل العدو في وضع حرج. فمن يفقد الماء، يفقد النصر والحياة، الأمر الذي أدى إلى إضعاف قوات العدو وإجباره على الانسحاب تحت الضغط والعطش.</a:t>
            </a:r>
          </a:p>
          <a:p>
            <a:pPr algn="r"/>
            <a:r>
              <a:rPr lang="en-US" sz="4400">
                <a:solidFill>
                  <a:srgbClr val="252525"/>
                </a:solidFill>
              </a:rPr>
              <a:t>■ الهدف والتخطيط الاستراتيجي لجيش العدو الإثيوبي</a:t>
            </a:r>
          </a:p>
          <a:p>
            <a:pPr algn="r"/>
            <a:r>
              <a:rPr lang="en-US" sz="4400">
                <a:solidFill>
                  <a:srgbClr val="252525"/>
                </a:solidFill>
              </a:rPr>
              <a:t>تحرك الجيش الإثيوبي من المرتفعات (عدي قيح – صنعفي) بكامل تجهيزاته العسكرية، مدججًا بأحدث الأسلحة الغربية الثقيلة والخفيفة.</a:t>
            </a:r>
          </a:p>
          <a:p>
            <a:pPr algn="r"/>
            <a:r>
              <a:rPr lang="en-US" sz="4400">
                <a:solidFill>
                  <a:srgbClr val="252525"/>
                </a:solidFill>
              </a:rPr>
              <a:t>إسناد جوي مكثف باستخدام الطائرات المقاتلة والعمودية لتوفير الدعم اللوجستي والهجومي.</a:t>
            </a:r>
          </a:p>
        </p:txBody>
      </p:sp>
    </p:spTree>
  </p:cSld>
  <p:clrMapOvr>
    <a:masterClrMapping/>
  </p:clrMapOvr>
</p:sld>
</file>

<file path=ppt/slides/slide7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تحرك الجيش الإثيوبي من المنخفضات (مصوع – فرو) في اتجاه المرتفعات.</a:t>
            </a:r>
          </a:p>
          <a:p>
            <a:pPr algn="r"/>
            <a:r>
              <a:rPr lang="en-US" sz="4400">
                <a:solidFill>
                  <a:srgbClr val="252525"/>
                </a:solidFill>
              </a:rPr>
              <a:t>هدف الجيشين الالتقاء في خور نبفدي، مما يمكنهم من السيطرة على المنطقة بالكامل عبر تنفيذ عملية تطهير ومسح شامل لكل من المرتفعات والمنخفضات، وبالتالي القضاء على وجود جيش التحرير الإرتري في المنطقة.</a:t>
            </a:r>
          </a:p>
          <a:p>
            <a:pPr algn="r"/>
            <a:r>
              <a:rPr lang="en-US" sz="4400">
                <a:solidFill>
                  <a:srgbClr val="252525"/>
                </a:solidFill>
              </a:rPr>
              <a:t>■ الهدف والتخطيط الاستراتيجي لجيش التحرير لإفشال خطط العدو الإثيوبي</a:t>
            </a:r>
          </a:p>
          <a:p>
            <a:pPr algn="r"/>
            <a:r>
              <a:rPr lang="en-US" sz="4400">
                <a:solidFill>
                  <a:srgbClr val="252525"/>
                </a:solidFill>
              </a:rPr>
              <a:t>بعد انتهاء المعركة، ظهر التلاحم القوي بين الجبهة والشعب، مما أنهى التخوف الذي كان موجودًا في البداية، وعزز الثقة والتعاون. على إثر ذلك، عقد أعضاء القيادة العامة الثلاثة المكلفين بتحرير أكلي قوزاي اجتماعًا، وتم تقسيم المهام لمواجهة تحركات الجيش الإثيوبي على النحو التالي:</a:t>
            </a:r>
          </a:p>
          <a:p>
            <a:pPr algn="r"/>
            <a:r>
              <a:rPr lang="en-US" sz="4400">
                <a:solidFill>
                  <a:srgbClr val="252525"/>
                </a:solidFill>
              </a:rPr>
              <a:t>1. الجزء الأول من الجيش:</a:t>
            </a:r>
          </a:p>
          <a:p>
            <a:pPr algn="r"/>
            <a:r>
              <a:rPr lang="en-US" sz="4400">
                <a:solidFill>
                  <a:srgbClr val="252525"/>
                </a:solidFill>
              </a:rPr>
              <a:t>بقيادة رئيس المكتب العسكري المناضل عبدالله </a:t>
            </a:r>
          </a:p>
        </p:txBody>
      </p:sp>
    </p:spTree>
  </p:cSld>
  <p:clrMapOvr>
    <a:masterClrMapping/>
  </p:clrMapOvr>
</p:sld>
</file>

<file path=ppt/slides/slide7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إدريس محمد.</a:t>
            </a:r>
          </a:p>
          <a:p>
            <a:pPr algn="r"/>
            <a:r>
              <a:rPr lang="en-US" sz="4400">
                <a:solidFill>
                  <a:srgbClr val="252525"/>
                </a:solidFill>
              </a:rPr>
              <a:t>التوجه إلى المنخفضات (مصوع وما حولها) لمواجهة تحركات العدو هناك.</a:t>
            </a:r>
          </a:p>
          <a:p>
            <a:pPr algn="r"/>
            <a:r>
              <a:rPr lang="en-US" sz="4400">
                <a:solidFill>
                  <a:srgbClr val="252525"/>
                </a:solidFill>
              </a:rPr>
              <a:t>2. الجزء الثاني من الجيش:</a:t>
            </a:r>
          </a:p>
          <a:p>
            <a:pPr algn="r"/>
            <a:r>
              <a:rPr lang="en-US" sz="4400">
                <a:solidFill>
                  <a:srgbClr val="252525"/>
                </a:solidFill>
              </a:rPr>
              <a:t>بقيادة عضو القيادة المناضل محمد عثمان إزاز (المؤلف).</a:t>
            </a:r>
          </a:p>
          <a:p>
            <a:pPr algn="r"/>
            <a:r>
              <a:rPr lang="en-US" sz="4400">
                <a:solidFill>
                  <a:srgbClr val="252525"/>
                </a:solidFill>
              </a:rPr>
              <a:t>التوجه إلى المرتفعات (عدي قيح – صنعفي) لإحباط تقدم الجيش الإثيوبي.</a:t>
            </a:r>
          </a:p>
          <a:p>
            <a:pPr algn="r"/>
            <a:r>
              <a:rPr lang="en-US" sz="4400">
                <a:solidFill>
                  <a:srgbClr val="9933FF"/>
                </a:solidFill>
              </a:rPr>
              <a:t>3. الدعم اللوجستي والفني</a:t>
            </a:r>
            <a:r>
              <a:rPr lang="en-US" sz="4400">
                <a:solidFill>
                  <a:srgbClr val="252525"/>
                </a:solidFill>
              </a:rPr>
              <a:t>:</a:t>
            </a:r>
          </a:p>
          <a:p>
            <a:pPr algn="r"/>
            <a:r>
              <a:rPr lang="en-US" sz="4400">
                <a:solidFill>
                  <a:srgbClr val="252525"/>
                </a:solidFill>
              </a:rPr>
              <a:t>بقيادة المناضل إبراهيم عبدالله.</a:t>
            </a:r>
          </a:p>
          <a:p>
            <a:pPr algn="r"/>
            <a:r>
              <a:rPr lang="en-US" sz="4400">
                <a:solidFill>
                  <a:srgbClr val="252525"/>
                </a:solidFill>
              </a:rPr>
              <a:t>مسؤول عن الإمداد العسكري والطبي والتموين لكلا الفريقين، لضمان استمرار العمليات العسكرية بكفاءة.</a:t>
            </a:r>
          </a:p>
          <a:p>
            <a:pPr algn="r"/>
            <a:r>
              <a:rPr lang="en-US" sz="4400">
                <a:solidFill>
                  <a:srgbClr val="252525"/>
                </a:solidFill>
              </a:rPr>
              <a:t>■ نجاح خطة جيش التحرير في إفشال مخطط العدو</a:t>
            </a:r>
          </a:p>
          <a:p>
            <a:pPr algn="r"/>
            <a:r>
              <a:rPr lang="en-US" sz="4400">
                <a:solidFill>
                  <a:srgbClr val="252525"/>
                </a:solidFill>
              </a:rPr>
              <a:t>كان الهدف الأساسي من هذا التكليف العسكري هو إفشال خطة العدو عبر فصل الجيشين الإثيوبيين المتمركزين في المرتفعات </a:t>
            </a:r>
          </a:p>
        </p:txBody>
      </p:sp>
    </p:spTree>
  </p:cSld>
  <p:clrMapOvr>
    <a:masterClrMapping/>
  </p:clrMapOvr>
</p:sld>
</file>

<file path=ppt/slides/slide7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والمنخفضات، مما يؤدي إلى قطع الاتصال والتنسيق بينهما.</a:t>
            </a:r>
          </a:p>
          <a:p>
            <a:pPr algn="r"/>
            <a:r>
              <a:rPr lang="en-US" sz="4400">
                <a:solidFill>
                  <a:srgbClr val="9933FF"/>
                </a:solidFill>
              </a:rPr>
              <a:t>عوامل نجاح الخطة</a:t>
            </a:r>
            <a:r>
              <a:rPr lang="en-US" sz="4400">
                <a:solidFill>
                  <a:srgbClr val="252525"/>
                </a:solidFill>
              </a:rPr>
              <a:t>:</a:t>
            </a:r>
          </a:p>
          <a:p>
            <a:pPr algn="r"/>
            <a:r>
              <a:rPr lang="en-US" sz="4400">
                <a:solidFill>
                  <a:srgbClr val="252525"/>
                </a:solidFill>
              </a:rPr>
              <a:t>1. تلاحم الشعب مع الثوار، حيث وفر الدعم اللوجستي والمعلومات الاستخباراتية الضرورية.</a:t>
            </a:r>
          </a:p>
          <a:p>
            <a:pPr algn="r"/>
            <a:r>
              <a:rPr lang="en-US" sz="4400">
                <a:solidFill>
                  <a:srgbClr val="252525"/>
                </a:solidFill>
              </a:rPr>
              <a:t>2. الطبيعة الجغرافية المساعدة، حيث لعبت الجبال العالية والطرق الوعرة دورًا رئيسيًا في:</a:t>
            </a:r>
          </a:p>
          <a:p>
            <a:pPr algn="r"/>
            <a:r>
              <a:rPr lang="en-US" sz="4400">
                <a:solidFill>
                  <a:srgbClr val="252525"/>
                </a:solidFill>
              </a:rPr>
              <a:t>إعاقة تحركات العدو وآلياته العسكرية الثقيلة.</a:t>
            </a:r>
          </a:p>
          <a:p>
            <a:pPr algn="r"/>
            <a:r>
              <a:rPr lang="en-US" sz="4400">
                <a:solidFill>
                  <a:srgbClr val="252525"/>
                </a:solidFill>
              </a:rPr>
              <a:t>الحد من فعالية الطيران الحربي الإثيوبي، مما قلل من تأثير الضربات الجوية.</a:t>
            </a:r>
          </a:p>
          <a:p>
            <a:pPr algn="r"/>
            <a:r>
              <a:rPr lang="en-US" sz="4400">
                <a:solidFill>
                  <a:srgbClr val="252525"/>
                </a:solidFill>
              </a:rPr>
              <a:t>بفضل هذه العوامل، تمكن جيش التحرير من تحقيق هدفه الاستراتيجي وعزل الجيشين الإثيوبيين عن بعضهما، مما أدى إلى إضعاف العدو وإفشال مخططاته العسكرية في المنطقة.</a:t>
            </a:r>
          </a:p>
          <a:p>
            <a:pPr algn="r"/>
            <a:r>
              <a:rPr lang="en-US" sz="4400">
                <a:solidFill>
                  <a:srgbClr val="9933FF"/>
                </a:solidFill>
              </a:rPr>
              <a:t>■ تكريم ووداع شعب أكلي قوزاي</a:t>
            </a:r>
          </a:p>
          <a:p>
            <a:pPr algn="r"/>
            <a:r>
              <a:rPr lang="en-US" sz="4400">
                <a:solidFill>
                  <a:srgbClr val="252525"/>
                </a:solidFill>
              </a:rPr>
              <a:t>بعد استقرار الأوضاع العسكرية والأمنية وهزيمة الجيش الإثيوبي، دعا المؤلف إلى اجتماع جماهيري على مشارف مدينة صنعفي، </a:t>
            </a:r>
          </a:p>
        </p:txBody>
      </p:sp>
    </p:spTree>
  </p:cSld>
  <p:clrMapOvr>
    <a:masterClrMapping/>
  </p:clrMapOvr>
</p:sld>
</file>

<file path=ppt/slides/slide7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حيث حضر عدد كبير من أبناء أكلي قوزاي الذين وقفوا إلى جانب جيش التحرير، وعرضوا أنفسهم للخطر، وقدموا شهداء خلال أطول وأشرس معركة خاضوها مع الثوار.</a:t>
            </a:r>
          </a:p>
          <a:p>
            <a:pPr algn="r"/>
            <a:r>
              <a:rPr lang="en-US" sz="4400">
                <a:solidFill>
                  <a:srgbClr val="252525"/>
                </a:solidFill>
              </a:rPr>
              <a:t>في الاجتماع، ذكرهم المؤلف بما قالوه في اللقاء الأول:</a:t>
            </a:r>
          </a:p>
          <a:p>
            <a:pPr algn="r"/>
            <a:r>
              <a:rPr lang="en-US" sz="4400">
                <a:solidFill>
                  <a:srgbClr val="252525"/>
                </a:solidFill>
              </a:rPr>
              <a:t>"أبناء التقري لستم أهل قتال"،</a:t>
            </a:r>
          </a:p>
          <a:p>
            <a:pPr algn="r"/>
            <a:r>
              <a:rPr lang="en-US" sz="4400">
                <a:solidFill>
                  <a:srgbClr val="252525"/>
                </a:solidFill>
              </a:rPr>
              <a:t>وقد أقروا بخطئهم واعترفوا بأن ما قالوه كان غير صحيح، وقدموا اعتذارهم عن تلك النظرة الخاطئة.</a:t>
            </a:r>
          </a:p>
          <a:p>
            <a:pPr algn="r"/>
            <a:r>
              <a:rPr lang="en-US" sz="4400">
                <a:solidFill>
                  <a:srgbClr val="252525"/>
                </a:solidFill>
              </a:rPr>
              <a:t>رد المؤلف:</a:t>
            </a:r>
          </a:p>
          <a:p>
            <a:pPr algn="r"/>
            <a:r>
              <a:rPr lang="en-US" sz="4400">
                <a:solidFill>
                  <a:srgbClr val="252525"/>
                </a:solidFill>
              </a:rPr>
              <a:t>"كل الإرتريين شجعان، وربط الشجاعة أو الجبن بمنطقة أو شعب معين هو ظلم وفهم خاطئ."</a:t>
            </a:r>
          </a:p>
          <a:p>
            <a:pPr algn="r"/>
            <a:r>
              <a:rPr lang="en-US" sz="4400">
                <a:solidFill>
                  <a:srgbClr val="9933FF"/>
                </a:solidFill>
              </a:rPr>
              <a:t>تكريم كل من شارك ودعم الثورة</a:t>
            </a:r>
          </a:p>
          <a:p>
            <a:pPr algn="r"/>
            <a:r>
              <a:rPr lang="en-US" sz="4400">
                <a:solidFill>
                  <a:srgbClr val="252525"/>
                </a:solidFill>
              </a:rPr>
              <a:t>إختيار ممثل أو اثنين من كل قرية</a:t>
            </a:r>
          </a:p>
          <a:p>
            <a:pPr algn="r"/>
            <a:r>
              <a:rPr lang="en-US" sz="4400">
                <a:solidFill>
                  <a:srgbClr val="252525"/>
                </a:solidFill>
              </a:rPr>
              <a:t>إهداؤهم بنادق وذخائر لاستخدامها فقط ضد العدو، تعزيزًا لروح المقاومة والدفاع عن الأرض.</a:t>
            </a:r>
          </a:p>
        </p:txBody>
      </p:sp>
    </p:spTree>
  </p:cSld>
  <p:clrMapOvr>
    <a:masterClrMapping/>
  </p:clrMapOvr>
</p:sld>
</file>

<file path=ppt/slides/slide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الشعبية، هرب السجانون من المعتقل، ما أتاح له ولرفاقه فرصة الهروب، وتمكنوا من الوصول إلى السودان.</a:t>
            </a:r>
          </a:p>
          <a:p>
            <a:pPr algn="r"/>
            <a:r>
              <a:rPr lang="en-US" sz="4400">
                <a:solidFill>
                  <a:srgbClr val="252525"/>
                </a:solidFill>
              </a:rPr>
              <a:t>عرف المناضل محمد عثمان إزاز، بانه قائد عسكري ميداني، بعيد عن الأضواء ،  كان يقود جيش التحرير من نصر إلى نصر. وكان فدائيا ناجحا شجاعا نفذ عمليات نوعية ناجحة أبرزها:</a:t>
            </a:r>
          </a:p>
          <a:p>
            <a:pPr algn="r"/>
            <a:r>
              <a:rPr lang="en-US" sz="4400">
                <a:solidFill>
                  <a:srgbClr val="252525"/>
                </a:solidFill>
              </a:rPr>
              <a:t>* الاقتحام على بنك </a:t>
            </a:r>
            <a:r>
              <a:rPr lang="en-US" sz="4400">
                <a:solidFill>
                  <a:srgbClr val="FF3636"/>
                </a:solidFill>
              </a:rPr>
              <a:t>مدينتي</a:t>
            </a:r>
            <a:r>
              <a:rPr lang="en-US" sz="4400">
                <a:solidFill>
                  <a:srgbClr val="252525"/>
                </a:solidFill>
              </a:rPr>
              <a:t> أغردات.</a:t>
            </a:r>
          </a:p>
          <a:p>
            <a:pPr algn="r"/>
            <a:r>
              <a:rPr lang="en-US" sz="4400">
                <a:solidFill>
                  <a:srgbClr val="252525"/>
                </a:solidFill>
              </a:rPr>
              <a:t>*  الاقتحام على بنك </a:t>
            </a:r>
            <a:r>
              <a:rPr lang="en-US" sz="4400">
                <a:solidFill>
                  <a:srgbClr val="FF3636"/>
                </a:solidFill>
              </a:rPr>
              <a:t>الحمراء</a:t>
            </a:r>
            <a:r>
              <a:rPr lang="en-US" sz="4400">
                <a:solidFill>
                  <a:srgbClr val="252525"/>
                </a:solidFill>
              </a:rPr>
              <a:t> داخل الأراضي الإثيوبية.</a:t>
            </a:r>
          </a:p>
          <a:p>
            <a:pPr algn="r"/>
            <a:r>
              <a:rPr lang="en-US" sz="4400">
                <a:solidFill>
                  <a:srgbClr val="252525"/>
                </a:solidFill>
              </a:rPr>
              <a:t>هاتان العمليتان كان لهما أثر كبير، حيث تم دعم خزينة جبهة التحرير بآلاف الدولارات في وقتٍ كانت فيه الجبهة تمر بأزمة مالية خانقة، خاصة بعد الخلاف الذي نشب بين قادتها، والذي أدى إلى عزل الزعيم سبي. ونتيجة لذلك، توقفت المساعدات الخارجية، ما زاد الوضع سوءًا.</a:t>
            </a:r>
          </a:p>
          <a:p>
            <a:pPr algn="r"/>
            <a:r>
              <a:rPr lang="en-US" sz="4800">
                <a:solidFill>
                  <a:srgbClr val="9933FF"/>
                </a:solidFill>
              </a:rPr>
              <a:t>ميزة الكتاب </a:t>
            </a:r>
            <a:r>
              <a:rPr lang="en-US" sz="4400">
                <a:solidFill>
                  <a:srgbClr val="252525"/>
                </a:solidFill>
              </a:rPr>
              <a:t>:</a:t>
            </a:r>
          </a:p>
        </p:txBody>
      </p:sp>
    </p:spTree>
  </p:cSld>
  <p:clrMapOvr>
    <a:masterClrMapping/>
  </p:clrMapOvr>
</p:sld>
</file>

<file path=ppt/slides/slide8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تعيين قائد جديد لمنطقة أكلي قوزاي</a:t>
            </a:r>
          </a:p>
          <a:p>
            <a:pPr algn="r"/>
            <a:r>
              <a:rPr lang="en-US" sz="4400">
                <a:solidFill>
                  <a:srgbClr val="252525"/>
                </a:solidFill>
              </a:rPr>
              <a:t>بعد انتهاء مراسم التكريم، أعلن المؤلف نيّته مغادرة المنطقة، وعرف الجماهير بالشخص البديل الذي سيخلفه حتى يتم تعيين عضو قيادي رسمي. ولكن واجه بعض الاعتراضات من قبل الجماهير على الشخص المقترح، فوضح لهم أن هذا الأمر لا يُحسم بهذه الطريقة، وأخبرهم بأنه ذاهب لمقابلة رئيس المكتب العسكري المناضل عبدالله إدريس لبحث الأمر.</a:t>
            </a:r>
          </a:p>
          <a:p>
            <a:pPr algn="r"/>
            <a:r>
              <a:rPr lang="en-US" sz="4400">
                <a:solidFill>
                  <a:srgbClr val="252525"/>
                </a:solidFill>
              </a:rPr>
              <a:t>عند لقاء المؤلف برئيس المكتب العسكري في منخفضات أكلي قوزاي، توصلا إلى اتفاق مشترك يقضي بأن يقود المنطقة أحد أبنائها لضمان استمرارية المقاومة وتعزيز ثقة السكان في القيادة. وبناءً على ذلك، تم تعيين المناضل آدم صالح شنبل قيح، وهو أحد أبناء المنطقة، ليتولى القيادة هناك.</a:t>
            </a:r>
          </a:p>
          <a:p>
            <a:pPr algn="r"/>
            <a:r>
              <a:rPr lang="en-US" sz="4400">
                <a:solidFill>
                  <a:srgbClr val="9933FF"/>
                </a:solidFill>
              </a:rPr>
              <a:t>   تلخيص الفصل العاشر</a:t>
            </a:r>
            <a:r>
              <a:rPr lang="en-US" sz="4400">
                <a:solidFill>
                  <a:srgbClr val="252525"/>
                </a:solidFill>
              </a:rPr>
              <a:t>  :</a:t>
            </a:r>
          </a:p>
        </p:txBody>
      </p:sp>
    </p:spTree>
  </p:cSld>
  <p:clrMapOvr>
    <a:masterClrMapping/>
  </p:clrMapOvr>
</p:sld>
</file>

<file path=ppt/slides/slide8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1473200"/>
            <a:ext cx="11887200" cy="15582900"/>
          </a:xfrm>
          <a:prstGeom prst="rect">
            <a:avLst/>
          </a:prstGeom>
        </p:spPr>
        <p:txBody>
          <a:bodyPr anchor="t" rtlCol="false"/>
          <a:lstStyle/>
          <a:p>
            <a:pPr algn="l"/>
            <a:r>
              <a:t/>
            </a:r>
            <a:endParaRPr lang="en-US" sz="1100"/>
          </a:p>
          <a:p>
            <a:pPr algn="r"/>
            <a:r>
              <a:rPr lang="en-US" sz="4400">
                <a:solidFill>
                  <a:srgbClr val="252525"/>
                </a:solidFill>
              </a:rPr>
              <a:t>يركز الفصل العاشر على المحاور التالية:</a:t>
            </a:r>
          </a:p>
          <a:p>
            <a:pPr algn="r"/>
            <a:r>
              <a:rPr lang="en-US" sz="4400">
                <a:solidFill>
                  <a:srgbClr val="252525"/>
                </a:solidFill>
              </a:rPr>
              <a:t>1. بوادر انشقاق جماعة عوبل بقيادة عضو القيادة العامة آدم صالح شيدلي واستدعاء رئيس المكتب العسكري.</a:t>
            </a:r>
          </a:p>
          <a:p>
            <a:pPr algn="r"/>
            <a:r>
              <a:rPr lang="en-US" sz="4400">
                <a:solidFill>
                  <a:srgbClr val="252525"/>
                </a:solidFill>
              </a:rPr>
              <a:t>2. ظهور قوات التحرير الشعبية جماعة سدوحاعيلا في دنكاليا.</a:t>
            </a:r>
          </a:p>
          <a:p>
            <a:pPr algn="r"/>
            <a:r>
              <a:rPr lang="en-US" sz="4400">
                <a:solidFill>
                  <a:srgbClr val="252525"/>
                </a:solidFill>
              </a:rPr>
              <a:t>3. عقد مؤتمر عواتي العسكري، حيث تم</a:t>
            </a:r>
            <a:r>
              <a:rPr lang="en-US" sz="4400">
                <a:solidFill>
                  <a:srgbClr val="252525"/>
                </a:solidFill>
              </a:rPr>
              <a:t> منح اللجنة التحضيرية صلاحيات كاملة للإسراع بعقد المؤتمر الوطني الأول للجبهة</a:t>
            </a:r>
          </a:p>
          <a:p>
            <a:pPr algn="r"/>
            <a:r>
              <a:rPr lang="en-US" sz="4400">
                <a:solidFill>
                  <a:srgbClr val="252525"/>
                </a:solidFill>
              </a:rPr>
              <a:t>4   عقد المؤتمر الوطني الأول لجبهة التحرير الإرترية (14 أكتوبر – 14 نوفمبر 1971م)وكواليس المؤتمر الداخلية وبروز حزب للعمل الشيوعي .</a:t>
            </a:r>
          </a:p>
          <a:p>
            <a:pPr algn="r"/>
            <a:r>
              <a:rPr lang="en-US" sz="5000"/>
              <a:t>  </a:t>
            </a:r>
          </a:p>
          <a:p>
            <a:pPr algn="r"/>
            <a:r>
              <a:rPr lang="en-US" sz="4400">
                <a:solidFill>
                  <a:srgbClr val="9933FF"/>
                </a:solidFill>
              </a:rPr>
              <a:t>■ بوادر انشقاق جماعة عوبل بقيادة آدم صالح شيدلي واستدعاء رئيس المكتب العسكري</a:t>
            </a:r>
          </a:p>
          <a:p>
            <a:pPr algn="r"/>
            <a:r>
              <a:rPr lang="en-US" sz="4400">
                <a:solidFill>
                  <a:srgbClr val="252525"/>
                </a:solidFill>
              </a:rPr>
              <a:t>بينما كنا نستعد لمغادرة أكلي قوزاي بعد </a:t>
            </a:r>
          </a:p>
        </p:txBody>
      </p:sp>
    </p:spTree>
  </p:cSld>
  <p:clrMapOvr>
    <a:masterClrMapping/>
  </p:clrMapOvr>
</p:sld>
</file>

<file path=ppt/slides/slide8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الانتصار الذي حققناه ضد العدو الإثيوبي، استلمنا رسالتين من رئيس القيادة العامة:</a:t>
            </a:r>
          </a:p>
          <a:p>
            <a:pPr algn="r"/>
            <a:r>
              <a:rPr lang="en-US" sz="4400">
                <a:solidFill>
                  <a:srgbClr val="252525"/>
                </a:solidFill>
              </a:rPr>
              <a:t>1. دعوة لحضور اجتماع القيادة العامة يوم 30 ديسمبر 1970م.</a:t>
            </a:r>
          </a:p>
          <a:p>
            <a:pPr algn="r"/>
            <a:r>
              <a:rPr lang="en-US" sz="4400">
                <a:solidFill>
                  <a:srgbClr val="252525"/>
                </a:solidFill>
              </a:rPr>
              <a:t>2. استدعاء رئيس المكتب العسكري، المناضل عبدالله إدريس، بسبب بوادر انشقاق جماعة عوبل.</a:t>
            </a:r>
          </a:p>
          <a:p>
            <a:pPr algn="r"/>
            <a:r>
              <a:rPr lang="en-US" sz="4400">
                <a:solidFill>
                  <a:srgbClr val="252525"/>
                </a:solidFill>
              </a:rPr>
              <a:t>بناءً على هذه المعلومات، تحركتُ أنا (المؤلف) والمناضل عبدالله إدريس إلى منطقة بركة، حيث كان يوجد أعضاء القيادة العامة ورئيسها. وباعتباره أحد أبناء المنطقة، كان عبدالله إدريس على معرفة بقيادة المجموعة المنشقة، فتحدث معهم ودار نقاش طويل، تمكن خلاله من إقناعهم بالعدول عن موقفهم، والعمل على إنجاح مؤتمر عواتي العسكري لاختيار اللجنة التحضيرية للمؤتمر الوطني الأول لجبهة التحرير الأرترية ، وذلك بهدف الخروج من أزمة الانقسامات والتشرذم.</a:t>
            </a:r>
          </a:p>
        </p:txBody>
      </p:sp>
    </p:spTree>
  </p:cSld>
  <p:clrMapOvr>
    <a:masterClrMapping/>
  </p:clrMapOvr>
</p:sld>
</file>

<file path=ppt/slides/slide8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9933FF"/>
                </a:solidFill>
              </a:rPr>
              <a:t>■  ظهور قوات التحرير الشعبية في دنكاليا</a:t>
            </a:r>
          </a:p>
          <a:p>
            <a:pPr algn="r"/>
            <a:r>
              <a:rPr lang="en-US" sz="4400">
                <a:solidFill>
                  <a:srgbClr val="252525"/>
                </a:solidFill>
              </a:rPr>
              <a:t>بعد اكتمال تدريبها في عدن، دخلت إرتريا عبر دنكاليا عدة مجموعات عسكرية، منها:</a:t>
            </a:r>
          </a:p>
          <a:p>
            <a:pPr algn="r"/>
            <a:r>
              <a:rPr lang="en-US" sz="4400">
                <a:solidFill>
                  <a:srgbClr val="252525"/>
                </a:solidFill>
              </a:rPr>
              <a:t>1. مجموعة سدوحاعيلا بقيادة المناضل عثمان صالح سبي.</a:t>
            </a:r>
          </a:p>
          <a:p>
            <a:pPr algn="r"/>
            <a:r>
              <a:rPr lang="en-US" sz="4400">
                <a:solidFill>
                  <a:srgbClr val="252525"/>
                </a:solidFill>
              </a:rPr>
              <a:t>2. مجموعة قوات التحرير بقيادة المناضل أبوطيارة</a:t>
            </a:r>
          </a:p>
          <a:p>
            <a:pPr algn="r"/>
            <a:r>
              <a:rPr lang="en-US" sz="4400">
                <a:solidFill>
                  <a:srgbClr val="252525"/>
                </a:solidFill>
              </a:rPr>
              <a:t>3. مجموعة عالا بقيادة المناضل أسياس أفورقي.</a:t>
            </a:r>
          </a:p>
          <a:p>
            <a:pPr algn="r"/>
            <a:r>
              <a:rPr lang="en-US" sz="4400">
                <a:solidFill>
                  <a:srgbClr val="252525"/>
                </a:solidFill>
              </a:rPr>
              <a:t>كل هذه المجموعات التي ذكرناها، بالإضافة إلى مجموعة عوبل بقيادة المناضل آدم صالح شيدلي، كانت تجمعها معارضة القيادة العامة، حيث اتفقت على موقفها الرافض لنهج القيادة، مما أدى إلى تصاعد الخلافات والانقسامات داخل الثورة الإرترية.</a:t>
            </a:r>
          </a:p>
          <a:p>
            <a:pPr algn="r"/>
            <a:r>
              <a:rPr lang="en-US" sz="4400">
                <a:solidFill>
                  <a:srgbClr val="252525"/>
                </a:solidFill>
              </a:rPr>
              <a:t>عقد مؤتمر عواتي العسكري وتشكيل اللجنة التحضيرية للمؤتمر الوطني الأول لجبهة التحرير الإرترية</a:t>
            </a:r>
          </a:p>
        </p:txBody>
      </p:sp>
    </p:spTree>
  </p:cSld>
  <p:clrMapOvr>
    <a:masterClrMapping/>
  </p:clrMapOvr>
</p:sld>
</file>

<file path=ppt/slides/slide8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1473200"/>
            <a:ext cx="11887200" cy="15582900"/>
          </a:xfrm>
          <a:prstGeom prst="rect">
            <a:avLst/>
          </a:prstGeom>
        </p:spPr>
        <p:txBody>
          <a:bodyPr anchor="t" rtlCol="false"/>
          <a:lstStyle/>
          <a:p>
            <a:pPr algn="l"/>
            <a:r>
              <a:t/>
            </a:r>
            <a:endParaRPr lang="en-US" sz="1100"/>
          </a:p>
          <a:p>
            <a:pPr algn="r"/>
            <a:r>
              <a:rPr lang="en-US" sz="4400">
                <a:solidFill>
                  <a:srgbClr val="252525"/>
                </a:solidFill>
              </a:rPr>
              <a:t>■ تم عقد مؤتمر عواتي العسكري وتشكيل لجنة تحضيرية مُنحت صلاحيات مطلقة لإعداد المؤتمر الوطني الأول لجبهة التحرير الإرترية، وتحديد موعد ومكان انعقاده، مما سرّع في تنظيمه خلال الفترة من 14 أكتوبر 1971م إلى 12 نوفمبر 1971م، وذلك وسط ظروف شاقة وصعبة، أبرزها:</a:t>
            </a:r>
          </a:p>
          <a:p>
            <a:pPr algn="r"/>
            <a:r>
              <a:rPr lang="en-US" sz="4400">
                <a:solidFill>
                  <a:srgbClr val="252525"/>
                </a:solidFill>
              </a:rPr>
              <a:t>● قيادة منقسمة ومتصارعة: حيث رفضت مجموعة المناضل آدم صالح شيدلي عقد المؤتمر، وامتنعت عن الحضور، وسعت لإفشاله، بينما تفاعلت مجموعة المناضل صالح سيد حيوتي بإيجابية لإنجاحه.</a:t>
            </a:r>
          </a:p>
          <a:p>
            <a:pPr algn="r"/>
            <a:r>
              <a:rPr lang="en-US" sz="4400">
                <a:solidFill>
                  <a:srgbClr val="252525"/>
                </a:solidFill>
              </a:rPr>
              <a:t>● وجود مجموعتين مسلحتين معارضتين للقيادة العامة داخل الساحة الإرترية، وهما:</a:t>
            </a:r>
          </a:p>
          <a:p>
            <a:pPr algn="r"/>
            <a:r>
              <a:rPr lang="en-US" sz="4400">
                <a:solidFill>
                  <a:srgbClr val="252525"/>
                </a:solidFill>
              </a:rPr>
              <a:t>1. مجموعة قوات التحرير الشعبية.</a:t>
            </a:r>
          </a:p>
          <a:p>
            <a:pPr algn="r"/>
            <a:r>
              <a:rPr lang="en-US" sz="4400">
                <a:solidFill>
                  <a:srgbClr val="252525"/>
                </a:solidFill>
              </a:rPr>
              <a:t>2. مجموعة سلف ناطنت.</a:t>
            </a:r>
          </a:p>
          <a:p>
            <a:pPr algn="r"/>
            <a:r>
              <a:rPr lang="en-US" sz="4400">
                <a:solidFill>
                  <a:srgbClr val="252525"/>
                </a:solidFill>
              </a:rPr>
              <a:t>●استهداف الطيران الحربي الإثيوبي لمكان </a:t>
            </a:r>
          </a:p>
        </p:txBody>
      </p:sp>
    </p:spTree>
  </p:cSld>
  <p:clrMapOvr>
    <a:masterClrMapping/>
  </p:clrMapOvr>
</p:sld>
</file>

<file path=ppt/slides/slide8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المؤتمر بهدف عرقلة وصول الوفود ومنع انعقاده.</a:t>
            </a:r>
          </a:p>
          <a:p>
            <a:pPr algn="r"/>
            <a:r>
              <a:rPr lang="en-US" sz="4400">
                <a:solidFill>
                  <a:srgbClr val="252525"/>
                </a:solidFill>
              </a:rPr>
              <a:t>رغم هذه التحديات، استمر العمل على إنجاح المؤتمر باعتباره خطوة حاسمة في مسيرة الثورة الإرترية.</a:t>
            </a:r>
          </a:p>
          <a:p>
            <a:pPr algn="r"/>
            <a:r>
              <a:rPr lang="en-US" sz="4400">
                <a:solidFill>
                  <a:srgbClr val="252525"/>
                </a:solidFill>
              </a:rPr>
              <a:t>■ عقد المؤتمر الوطني الأول لجبهة التحرير الإرترية (14 أكتوبر – 14 نوفمبر 1971م) وكواليس المؤتمر الداخلية </a:t>
            </a:r>
          </a:p>
          <a:p>
            <a:pPr algn="r"/>
            <a:r>
              <a:rPr lang="en-US" sz="4400">
                <a:solidFill>
                  <a:srgbClr val="252525"/>
                </a:solidFill>
              </a:rPr>
              <a:t>شهد المؤتمر الوطني الأول لجبهة التحرير الإرترية، الذي انعقد بين 14 أكتوبر - 14 نوفمبر 1971م، العديد من الكواليس الداخلية التي تخللتها عمليات إقصاء واستقطاب، وكان أبرز ما ميّزه:</a:t>
            </a:r>
          </a:p>
          <a:p>
            <a:pPr algn="r"/>
            <a:r>
              <a:rPr lang="en-US" sz="4400">
                <a:solidFill>
                  <a:srgbClr val="252525"/>
                </a:solidFill>
              </a:rPr>
              <a:t>■ ظهور حزب العمل الشيوعي داخل الجبهة، حيث عمل بطريقة سرية ومنظمة لاستقطاب الفئة المثقفة والمتعلمة، التي كانت أكثر تنظيمًا وتأثيرًا.</a:t>
            </a:r>
          </a:p>
          <a:p>
            <a:pPr algn="r"/>
            <a:r>
              <a:rPr lang="en-US" sz="4400">
                <a:solidFill>
                  <a:srgbClr val="252525"/>
                </a:solidFill>
              </a:rPr>
              <a:t>سعى الحزب إلى استقطاب أكبر عدد ممكن من </a:t>
            </a:r>
          </a:p>
        </p:txBody>
      </p:sp>
    </p:spTree>
  </p:cSld>
  <p:clrMapOvr>
    <a:masterClrMapping/>
  </p:clrMapOvr>
</p:sld>
</file>

<file path=ppt/slides/slide8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المناضلين في قاعة المؤتمر ، وبعدما تمكن من السيطرة على عضوية سكرتارية المؤتمر برئاسة المناضل إبراهيم توتيل، بدأ في إقصاء شخصيات قيادية وسحب البساط منها بشكل مدروس ومبرمج.</a:t>
            </a:r>
          </a:p>
          <a:p>
            <a:pPr algn="r"/>
            <a:r>
              <a:rPr lang="en-US" sz="4400">
                <a:solidFill>
                  <a:srgbClr val="252525"/>
                </a:solidFill>
              </a:rPr>
              <a:t>كان من بين المستهدفين المناضل صالح سيد حيوتي، الذي لعب دورًا محوريًا في التحضير للمؤتمر وقاد الفئة المتعلمة والمثقفة داخل الجبهة. لكن بعد استقطاب معظم العناصر المنتمية إلى مدينة كرن التي كان يتزعمها، تم إقصاؤه وتشويه تاريخه النضالي.</a:t>
            </a:r>
          </a:p>
          <a:p>
            <a:pPr algn="r"/>
            <a:r>
              <a:rPr lang="en-US" sz="4400">
                <a:solidFill>
                  <a:srgbClr val="252525"/>
                </a:solidFill>
              </a:rPr>
              <a:t>هذه الضربة القاسية دفعت المناضل صالح سيد حيوتي إلى الانسحاب من المشهد السياسي ومغادرة جبهة التحرير الإرترية نهائيًا.</a:t>
            </a:r>
          </a:p>
          <a:p>
            <a:pPr algn="r"/>
            <a:r>
              <a:rPr lang="en-US" sz="4400">
                <a:solidFill>
                  <a:srgbClr val="252525"/>
                </a:solidFill>
              </a:rPr>
              <a:t>كان المؤتمر لحظة فارقة في تاريخ الجبهة، حيث أحدث تغييرات جذرية في توازن القوى داخل التنظيم، وبرزت من خلاله صراعات سياسية عميقة بين التيارات المختلفة.</a:t>
            </a:r>
          </a:p>
        </p:txBody>
      </p:sp>
    </p:spTree>
  </p:cSld>
  <p:clrMapOvr>
    <a:masterClrMapping/>
  </p:clrMapOvr>
</p:sld>
</file>

<file path=ppt/slides/slide8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بهذا الشكل، تحرك حزب العمل الشيوعي مستغلًا سيطرته على سكرتارية المؤتمر لتمرير جميع الأجندات والبنود والمقترحات والتوصيات التي تتماشى مع أهدافه ومصالحه، بينما تم استبعاد أي مقترحات أو توصيات لا تصب في خدمته.</a:t>
            </a:r>
          </a:p>
          <a:p>
            <a:pPr algn="r"/>
            <a:r>
              <a:rPr lang="en-US" sz="4400">
                <a:solidFill>
                  <a:srgbClr val="252525"/>
                </a:solidFill>
              </a:rPr>
              <a:t>كما عمل الحزب بكل قوة لضمان نصيب الأسد في القوائم المرشحة لعضوية المجلس الثوري واللجنة التنفيذية، مما عزز من نفوذه داخل جبهة التحرير الإرترية، ورسّخ سيطرته على القرارات والتوجهات المستقبلية للتنظيم.</a:t>
            </a:r>
          </a:p>
          <a:p>
            <a:pPr algn="r"/>
            <a:r>
              <a:rPr lang="en-US" sz="4400">
                <a:solidFill>
                  <a:srgbClr val="252525"/>
                </a:solidFill>
              </a:rPr>
              <a:t>■ طرح حزب العمل الشيوعي خلال المؤتمر قرار تطوير اللهجات المحلية ورفع مستواها لتصبح لغات مكتوبة، مثل العربية والتقرينية. ورغم المعارضة القوية التي واجهها هذا القرار داخل المؤتمر، إلا أن الحزب نجح في تمريره مستغلًا نفوذه وسيطرته على مجريات المؤتمر.</a:t>
            </a:r>
          </a:p>
          <a:p>
            <a:pPr algn="r"/>
            <a:r>
              <a:rPr lang="en-US" sz="4400">
                <a:solidFill>
                  <a:srgbClr val="252525"/>
                </a:solidFill>
              </a:rPr>
              <a:t>بهذا، كان حزب العمل الشيوعي هو أول جهة </a:t>
            </a:r>
          </a:p>
        </p:txBody>
      </p:sp>
    </p:spTree>
  </p:cSld>
  <p:clrMapOvr>
    <a:masterClrMapping/>
  </p:clrMapOvr>
</p:sld>
</file>

<file path=ppt/slides/slide8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تطرح فكرة تطوير اللغات المحلية في الساحة الإرترية، مما شكل نقطة تحول في النقاش حول الهوية اللغوية والثقافية في البلاد.</a:t>
            </a:r>
          </a:p>
          <a:p>
            <a:pPr algn="r"/>
            <a:r>
              <a:rPr lang="en-US" sz="4400">
                <a:solidFill>
                  <a:srgbClr val="9933FF"/>
                </a:solidFill>
              </a:rPr>
              <a:t>■ ظروف ما بعد المؤتمر الوطني الأول</a:t>
            </a:r>
          </a:p>
          <a:p>
            <a:pPr algn="r"/>
            <a:r>
              <a:rPr lang="en-US" sz="4400">
                <a:solidFill>
                  <a:srgbClr val="252525"/>
                </a:solidFill>
              </a:rPr>
              <a:t>انتهى المؤتمر بانتخاب:</a:t>
            </a:r>
          </a:p>
          <a:p>
            <a:pPr algn="r"/>
            <a:r>
              <a:rPr lang="en-US" sz="4400">
                <a:solidFill>
                  <a:srgbClr val="252525"/>
                </a:solidFill>
              </a:rPr>
              <a:t>الشيخ إدريس محمد آدم رئيسًا للجبهة.</a:t>
            </a:r>
          </a:p>
          <a:p>
            <a:pPr algn="r"/>
            <a:r>
              <a:rPr lang="en-US" sz="4400">
                <a:solidFill>
                  <a:srgbClr val="252525"/>
                </a:solidFill>
              </a:rPr>
              <a:t>السيد حروي تلا بيرو نائبًا أول.</a:t>
            </a:r>
          </a:p>
          <a:p>
            <a:pPr algn="r"/>
            <a:r>
              <a:rPr lang="en-US" sz="4400">
                <a:solidFill>
                  <a:srgbClr val="252525"/>
                </a:solidFill>
              </a:rPr>
              <a:t>السيد عبدالله إدريس محمد نائبًا ثانيًا.</a:t>
            </a:r>
          </a:p>
          <a:p>
            <a:pPr algn="r"/>
            <a:r>
              <a:rPr lang="en-US" sz="4400">
                <a:solidFill>
                  <a:srgbClr val="252525"/>
                </a:solidFill>
              </a:rPr>
              <a:t>رغم سيطرة حزب العمل الشيوعي على مجريات المؤتمر، إلا أنه لم يتعرض للشيخ إدريس محمد آدم أو السيد حروي تلا بيرو، نظرًا لمكانتهما التاريخية والنضالية. كانت هذه حركة ذكية من الحزب، إذ فضل عدم مواجهتهما مباشرة. ومع ذلك، كان الشيخ إدريس محمد آدم يُصنّف كشخصية رجعية ومحافظة، نظراً لتمسكه بالشعائر الدينية.</a:t>
            </a:r>
          </a:p>
          <a:p>
            <a:pPr algn="r"/>
            <a:r>
              <a:rPr lang="en-US" sz="5000"/>
              <a:t>  </a:t>
            </a:r>
          </a:p>
          <a:p>
            <a:pPr algn="r"/>
            <a:r>
              <a:rPr lang="en-US" sz="4400">
                <a:solidFill>
                  <a:srgbClr val="9933FF"/>
                </a:solidFill>
              </a:rPr>
              <a:t>قرارات حاسمة بعد المؤتمر</a:t>
            </a:r>
          </a:p>
        </p:txBody>
      </p:sp>
    </p:spTree>
  </p:cSld>
  <p:clrMapOvr>
    <a:masterClrMapping/>
  </p:clrMapOvr>
</p:sld>
</file>

<file path=ppt/slides/slide8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اتخذ المؤتمر قرارات مصيرية للتعامل مع القوى المعارضة والمضادة للجبهة، أبرزها:</a:t>
            </a:r>
          </a:p>
          <a:p>
            <a:pPr algn="r"/>
            <a:r>
              <a:rPr lang="en-US" sz="4400">
                <a:solidFill>
                  <a:srgbClr val="252525"/>
                </a:solidFill>
              </a:rPr>
              <a:t>1. تصفية قوات التحرير الشعبية عسكريًا.</a:t>
            </a:r>
          </a:p>
          <a:p>
            <a:pPr algn="r"/>
            <a:r>
              <a:rPr lang="en-US" sz="4400">
                <a:solidFill>
                  <a:srgbClr val="252525"/>
                </a:solidFill>
              </a:rPr>
              <a:t>2. تصفية مجموعة عوبل بقيادة المناضل آدم صالح شيدلي.</a:t>
            </a:r>
          </a:p>
          <a:p>
            <a:pPr algn="r"/>
            <a:r>
              <a:rPr lang="en-US" sz="4400">
                <a:solidFill>
                  <a:srgbClr val="252525"/>
                </a:solidFill>
              </a:rPr>
              <a:t>3. فتح حوار مع مجموعة عالا بقيادة المناضل أسياس أفورقي، حيث رأت القيادة أنه من غير العدل استخدام القوة العسكرية ضد هذه المجموعة، معتبرة أن قضيتهم تحمل مبررات قومية وموضوعية. كما أن بعض قيادات الجبهة كانت ترى فيهم فكرًا تقدميًا يستحق الحوار والنقاش بدلاً من المواجهة المسلحة.</a:t>
            </a:r>
          </a:p>
          <a:p>
            <a:pPr algn="r"/>
            <a:r>
              <a:rPr lang="en-US" sz="4400">
                <a:solidFill>
                  <a:srgbClr val="252525"/>
                </a:solidFill>
              </a:rPr>
              <a:t>عكست هذه القرارات التوجهات السياسية الجديدة داخل الجبهة، ومدى تأثير حزب العمل الشيوعي في رسم السياسات الداخلية، وتحديد آليات التعامل مع المعارضة.</a:t>
            </a:r>
          </a:p>
          <a:p>
            <a:pPr algn="r"/>
            <a:r>
              <a:rPr lang="en-US" sz="5000"/>
              <a:t>  </a:t>
            </a:r>
          </a:p>
          <a:p>
            <a:pPr algn="r"/>
            <a:r>
              <a:rPr lang="en-US" sz="4400">
                <a:solidFill>
                  <a:srgbClr val="252525"/>
                </a:solidFill>
              </a:rPr>
              <a:t> تلخيص الجزء الثاني من  الفصل العاشر   :</a:t>
            </a:r>
          </a:p>
        </p:txBody>
      </p:sp>
    </p:spTree>
  </p:cSld>
  <p:clrMapOvr>
    <a:masterClrMapping/>
  </p:clrMapOvr>
</p:sld>
</file>

<file path=ppt/slides/slide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محمد عثمان إزاز لم يُسلَّط عليه الضوء كما يجب، ربما لأنه لم يكن عضوًا في حزب العمل، ولهذا ظل اسمه خافتا بالنسبة للكثيرين – حتى أنا لم ألتقِ به، ولا أعرفه، ولم أسمع به إلا من خلال قصص متناثرة هنا وهناك.</a:t>
            </a:r>
          </a:p>
          <a:p>
            <a:pPr algn="r"/>
            <a:r>
              <a:rPr lang="en-US" sz="4400">
                <a:solidFill>
                  <a:srgbClr val="252525"/>
                </a:solidFill>
              </a:rPr>
              <a:t>في البداية، جذبني عنوان</a:t>
            </a:r>
          </a:p>
          <a:p>
            <a:pPr algn="r"/>
            <a:r>
              <a:rPr lang="en-US" sz="4400">
                <a:solidFill>
                  <a:srgbClr val="252525"/>
                </a:solidFill>
              </a:rPr>
              <a:t> الكتاب "انتصار البداية وانتكاسة النهاية"، وكما يقول المثل الشعبي: "الجواب يبان من عنوانه"، أدركت منذ اللحظة الأولى أن الكتاب يتناول تجربة جبهة التحرير الإرترية بكل ما فيها من إيجابيات وسلبيات.</a:t>
            </a:r>
          </a:p>
          <a:p>
            <a:pPr algn="r"/>
            <a:r>
              <a:rPr lang="en-US" sz="4400">
                <a:solidFill>
                  <a:srgbClr val="252525"/>
                </a:solidFill>
              </a:rPr>
              <a:t>لقد قرأت كتبًا كثيرة كتبها قادة الثورة الإرترية، ومع كامل احترامي لهم وللجهود التي بذلوها في التوثيق، وكذلك لتضحياتهم وتضحيات زملائهم في النضال، إلا أنني لاحظت أن كل واحد منهم يحاول أن يُبرِز الجانب الذي ينتمي إليه، منتصرًا لجهته، منتقصًا من جهود الآخرين، بل أحيانًا يُحمّل الآخرين مسؤولية </a:t>
            </a:r>
          </a:p>
        </p:txBody>
      </p:sp>
    </p:spTree>
  </p:cSld>
  <p:clrMapOvr>
    <a:masterClrMapping/>
  </p:clrMapOvr>
</p:sld>
</file>

<file path=ppt/slides/slide9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1473200"/>
            <a:ext cx="11887200" cy="15582900"/>
          </a:xfrm>
          <a:prstGeom prst="rect">
            <a:avLst/>
          </a:prstGeom>
        </p:spPr>
        <p:txBody>
          <a:bodyPr anchor="t" rtlCol="false"/>
          <a:lstStyle/>
          <a:p>
            <a:pPr algn="l"/>
            <a:r>
              <a:t/>
            </a:r>
            <a:endParaRPr lang="en-US" sz="1100"/>
          </a:p>
          <a:p>
            <a:pPr algn="r"/>
            <a:r>
              <a:rPr lang="en-US" sz="4400">
                <a:solidFill>
                  <a:srgbClr val="252525"/>
                </a:solidFill>
              </a:rPr>
              <a:t> </a:t>
            </a:r>
          </a:p>
          <a:p>
            <a:pPr algn="r"/>
            <a:r>
              <a:rPr lang="en-US" sz="4400">
                <a:solidFill>
                  <a:srgbClr val="9933FF"/>
                </a:solidFill>
              </a:rPr>
              <a:t>جبهة التحرير الإريترية بقيادة حزب العمل تصعّد لمواجهة القوى المضادة</a:t>
            </a:r>
            <a:r>
              <a:rPr lang="en-US" sz="4400">
                <a:solidFill>
                  <a:srgbClr val="252525"/>
                </a:solidFill>
              </a:rPr>
              <a:t>.</a:t>
            </a:r>
          </a:p>
          <a:p>
            <a:pPr algn="r"/>
            <a:r>
              <a:rPr lang="en-US" sz="4400">
                <a:solidFill>
                  <a:srgbClr val="252525"/>
                </a:solidFill>
              </a:rPr>
              <a:t>عقد المجلس الثوري اجتماعًا طارئًا في 22 فبراير 1972، بناءً على طلب أعضائه، بهدف تنفيذ قرارات المؤتمر الوطني الأول والتعامل مع الجماعات المنشقة عن الجبهة. خلال الاجتماع، تقرر تشكيل لجان للتحرك ودعوة المنشقين لإنهاء التمرد، تسليم السلاح، والعودة إلى صفوف الثورة.</a:t>
            </a:r>
          </a:p>
          <a:p>
            <a:pPr algn="r"/>
            <a:r>
              <a:rPr lang="en-US" sz="4400">
                <a:solidFill>
                  <a:srgbClr val="252525"/>
                </a:solidFill>
              </a:rPr>
              <a:t>تم تكوين ثلاث لجان على النحو التالي:</a:t>
            </a:r>
          </a:p>
          <a:p>
            <a:pPr algn="r"/>
            <a:r>
              <a:rPr lang="en-US" sz="4400">
                <a:solidFill>
                  <a:srgbClr val="252525"/>
                </a:solidFill>
              </a:rPr>
              <a:t>1. إقليم بركة</a:t>
            </a:r>
          </a:p>
          <a:p>
            <a:pPr algn="r"/>
            <a:r>
              <a:rPr lang="en-US" sz="4400">
                <a:solidFill>
                  <a:srgbClr val="252525"/>
                </a:solidFill>
              </a:rPr>
              <a:t>- المناضل عبد الله إدريس محمد</a:t>
            </a:r>
          </a:p>
          <a:p>
            <a:pPr algn="r"/>
            <a:r>
              <a:rPr lang="en-US" sz="4400">
                <a:solidFill>
                  <a:srgbClr val="252525"/>
                </a:solidFill>
              </a:rPr>
              <a:t>- المناضل محمد عثمان إزاز (المؤلف)</a:t>
            </a:r>
          </a:p>
          <a:p>
            <a:pPr algn="r"/>
            <a:r>
              <a:rPr lang="en-US" sz="4400">
                <a:solidFill>
                  <a:srgbClr val="252525"/>
                </a:solidFill>
              </a:rPr>
              <a:t>- المناضل سعيد صالح</a:t>
            </a:r>
          </a:p>
          <a:p>
            <a:pPr algn="r"/>
            <a:r>
              <a:rPr lang="en-US" sz="4400">
                <a:solidFill>
                  <a:srgbClr val="252525"/>
                </a:solidFill>
              </a:rPr>
              <a:t>2. إقليم الساحل</a:t>
            </a:r>
          </a:p>
          <a:p>
            <a:pPr algn="r"/>
            <a:r>
              <a:rPr lang="en-US" sz="4400">
                <a:solidFill>
                  <a:srgbClr val="252525"/>
                </a:solidFill>
              </a:rPr>
              <a:t>- المناضل تسفاي تخلى</a:t>
            </a:r>
          </a:p>
          <a:p>
            <a:pPr algn="r"/>
            <a:r>
              <a:rPr lang="en-US" sz="4400">
                <a:solidFill>
                  <a:srgbClr val="252525"/>
                </a:solidFill>
              </a:rPr>
              <a:t>- المناضل إبراهيم توتيل</a:t>
            </a:r>
          </a:p>
        </p:txBody>
      </p:sp>
    </p:spTree>
  </p:cSld>
  <p:clrMapOvr>
    <a:masterClrMapping/>
  </p:clrMapOvr>
</p:sld>
</file>

<file path=ppt/slides/slide9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3. إقليم سمهر</a:t>
            </a:r>
          </a:p>
          <a:p>
            <a:pPr algn="r"/>
            <a:r>
              <a:rPr lang="en-US" sz="4400">
                <a:solidFill>
                  <a:srgbClr val="252525"/>
                </a:solidFill>
              </a:rPr>
              <a:t>- المناضل إبراهيم محمد علي</a:t>
            </a:r>
          </a:p>
          <a:p>
            <a:pPr algn="r"/>
            <a:r>
              <a:rPr lang="en-US" sz="4400">
                <a:solidFill>
                  <a:srgbClr val="252525"/>
                </a:solidFill>
              </a:rPr>
              <a:t>- المناضل عبد القادر رمضان</a:t>
            </a:r>
          </a:p>
          <a:p>
            <a:pPr algn="r"/>
            <a:r>
              <a:rPr lang="en-US" sz="4400">
                <a:solidFill>
                  <a:srgbClr val="252525"/>
                </a:solidFill>
              </a:rPr>
              <a:t>ويضيف الكاتب أن هذه اللجان توجهت إلى مناطق وجود  القوى المضادة للجبهة، حيث كُلف جميع أعضائها بتصفيتها. كما يشير إلى أن جميع أعضاء اللجان الثلاث كانوا من حزب العمل، باستثنائه  مما يؤكد أن المناضل عبد الله إدريس محمد سليمان كان عضوًا في حزب العمل، خلافًا لما يروّجه أنصاره من نفي عضويته.</a:t>
            </a:r>
          </a:p>
          <a:p>
            <a:pPr algn="r"/>
            <a:r>
              <a:rPr lang="en-US" sz="4400">
                <a:solidFill>
                  <a:srgbClr val="252525"/>
                </a:solidFill>
              </a:rPr>
              <a:t>يتضح من شهادة المؤلف، المناضل محمد عثمان إزاز، أن قوة "سلف ناطنت" بقيادة أسياس أفورقي لم تكن مصنفة ضمن القوى المضادة لجبهة التحرير الإريترية، حيث كانت تتمركز في إقليم حماسين، ولم يتم إرسال لجنة لتصفيتها.</a:t>
            </a:r>
          </a:p>
          <a:p>
            <a:pPr algn="r"/>
            <a:r>
              <a:rPr lang="en-US" sz="4400">
                <a:solidFill>
                  <a:srgbClr val="252525"/>
                </a:solidFill>
              </a:rPr>
              <a:t>بل على العكس، كان يجري معها حوار باعتبار </a:t>
            </a:r>
          </a:p>
        </p:txBody>
      </p:sp>
    </p:spTree>
  </p:cSld>
  <p:clrMapOvr>
    <a:masterClrMapping/>
  </p:clrMapOvr>
</p:sld>
</file>

<file path=ppt/slides/slide9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أسياس أفورقي شخصية تقدمية يمكن كسبها في المستقبل. كما قد تكون هناك حسابات أخرى تتعلق بخشية الجبهة من ردة فعل الحاضنة الاجتماعية لأسياس.</a:t>
            </a:r>
          </a:p>
          <a:p>
            <a:pPr algn="r"/>
            <a:r>
              <a:rPr lang="en-US" sz="4400">
                <a:solidFill>
                  <a:srgbClr val="252525"/>
                </a:solidFill>
              </a:rPr>
              <a:t>ولا ننسى أن النائب الأول لجبهة التحرير الإريترية، حروي تلا بيرو، ينتمي إلى نفس الحاضنة الاجتماعية التي ينتمي إليها أسياس، مما قد يكون له تأثير على قرارات الجبهة في التعامل معه.</a:t>
            </a:r>
          </a:p>
          <a:p>
            <a:pPr algn="r"/>
            <a:r>
              <a:rPr lang="en-US" sz="4400">
                <a:solidFill>
                  <a:srgbClr val="9933FF"/>
                </a:solidFill>
              </a:rPr>
              <a:t>■ تفاصيل المواجهة مع جماعة عوبل بقيادة المناضل آدم صالح شيدلي</a:t>
            </a:r>
          </a:p>
          <a:p>
            <a:pPr algn="r"/>
            <a:r>
              <a:rPr lang="en-US" sz="4400">
                <a:solidFill>
                  <a:srgbClr val="252525"/>
                </a:solidFill>
              </a:rPr>
              <a:t>انتشرت معلومات تفيد بتحرك جماعة عوبل في إقليم بركة، وتحديدًا في منطقة قرست، لمعارضة قرارات وتوصيات المؤتمر الوطني الأول، ووصْفه بالمؤتمر الفاشل.</a:t>
            </a:r>
          </a:p>
          <a:p>
            <a:pPr algn="r"/>
            <a:r>
              <a:rPr lang="en-US" sz="4400">
                <a:solidFill>
                  <a:srgbClr val="252525"/>
                </a:solidFill>
              </a:rPr>
              <a:t>يضيف الكاتب أنه عند وصولهم إلى قرست، خرج الأهالي لمواجهتهم، وطالبوهم بالانسحاب من المنطقة لتجنب أي مواجهة عسكرية. ومع </a:t>
            </a:r>
          </a:p>
        </p:txBody>
      </p:sp>
    </p:spTree>
  </p:cSld>
  <p:clrMapOvr>
    <a:masterClrMapping/>
  </p:clrMapOvr>
</p:sld>
</file>

<file path=ppt/slides/slide9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ذلك، قامت القوات بتطويق الجماعة بالكامل.</a:t>
            </a:r>
          </a:p>
          <a:p>
            <a:pPr algn="r"/>
            <a:r>
              <a:rPr lang="en-US" sz="4400">
                <a:solidFill>
                  <a:srgbClr val="252525"/>
                </a:solidFill>
              </a:rPr>
              <a:t>رغم التوتر وضغط الجماهير بعدم تنفيذ التصفية، أصرّت القوات على فرض الحصار. وبعد عدة ساعات من الحصار والحوار المباشر، استسلمت جماعة عوبل وألقت سلاحها، بما في ذلك قائدهم المناضل آدم صالح شيدلي، الذي تم تجريده من سلاحه.</a:t>
            </a:r>
          </a:p>
          <a:p>
            <a:pPr algn="r"/>
            <a:r>
              <a:rPr lang="en-US" sz="4400">
                <a:solidFill>
                  <a:srgbClr val="252525"/>
                </a:solidFill>
              </a:rPr>
              <a:t>تمت أيضًا ملاحقة باقي قيادات الجماعة في الميدان وفي مدينة كسلا، باستثناء المناضل عثمان حسن عجيب، الذي كان موجودا في الخرطوم، ولم تتمكن القوات من الوصول إليه بسبب بعده عن ساحة المعركة.</a:t>
            </a:r>
          </a:p>
          <a:p>
            <a:pPr algn="r"/>
            <a:r>
              <a:rPr lang="en-US" sz="4400">
                <a:solidFill>
                  <a:srgbClr val="252525"/>
                </a:solidFill>
              </a:rPr>
              <a:t>هكذا انتهت جماعة آدم صالح شيدلي دون إراقة دماء.</a:t>
            </a:r>
          </a:p>
          <a:p>
            <a:pPr algn="r"/>
            <a:r>
              <a:rPr lang="en-US" sz="4400">
                <a:solidFill>
                  <a:srgbClr val="9933FF"/>
                </a:solidFill>
              </a:rPr>
              <a:t>■ غدر أسياس أفورقي بجبهة التحرير</a:t>
            </a:r>
            <a:r>
              <a:rPr lang="en-US" sz="4400">
                <a:solidFill>
                  <a:srgbClr val="252525"/>
                </a:solidFill>
              </a:rPr>
              <a:t> </a:t>
            </a:r>
            <a:r>
              <a:rPr lang="en-US" sz="4400">
                <a:solidFill>
                  <a:srgbClr val="9933FF"/>
                </a:solidFill>
              </a:rPr>
              <a:t>وانضمامه إلى قوات التحرير الشعبية</a:t>
            </a:r>
          </a:p>
          <a:p>
            <a:pPr algn="r"/>
            <a:r>
              <a:rPr lang="en-US" sz="4400">
                <a:solidFill>
                  <a:srgbClr val="252525"/>
                </a:solidFill>
              </a:rPr>
              <a:t>بعد استسلام جماعة عوبل وتسليم أسلحتهم، ازدادت رغبة جبهة التحرير الإريترية في القتال </a:t>
            </a:r>
          </a:p>
        </p:txBody>
      </p:sp>
    </p:spTree>
  </p:cSld>
  <p:clrMapOvr>
    <a:masterClrMapping/>
  </p:clrMapOvr>
</p:sld>
</file>

<file path=ppt/slides/slide9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وتصعيد المواجهة ضد قوات التحرير الشعبية.</a:t>
            </a:r>
          </a:p>
          <a:p>
            <a:pPr algn="r"/>
            <a:r>
              <a:rPr lang="en-US" sz="4400">
                <a:solidFill>
                  <a:srgbClr val="252525"/>
                </a:solidFill>
              </a:rPr>
              <a:t>في هذا السياق، قام أسياس أفورقي بالغدر بجبهة التحرير وانضم إلى صفوف قوات التحرير الشعبية، ليشارك في القتال ضد جبهة التحرير الإريترية.</a:t>
            </a:r>
          </a:p>
          <a:p>
            <a:pPr algn="r"/>
            <a:r>
              <a:rPr lang="en-US" sz="4400">
                <a:solidFill>
                  <a:srgbClr val="252525"/>
                </a:solidFill>
              </a:rPr>
              <a:t>هذا التحول شكّل مرحلة جديدة من الصراع الداخلي، مما أدى إلى تصعيد المواجهات بين الفصائل الإريترية المختلفة.</a:t>
            </a:r>
          </a:p>
          <a:p>
            <a:pPr algn="r"/>
            <a:r>
              <a:rPr lang="en-US" sz="4400">
                <a:solidFill>
                  <a:srgbClr val="252525"/>
                </a:solidFill>
              </a:rPr>
              <a:t>أعلنت جبهة التحرير الإريترية حربًا أهلية بلا هوادة، حيث تفرغت قواتها لمطاردة قوات التحرير الشعبية وتصفيتها دون أدنى رحمة. واشتد الصراع في مناطق دنكاليا، سمهر، والساحل، بل وصل الأمر إلى ملاحقة قوات التحرير الشعبية حتى داخل السودان، وبالتحديد في منطقة قرقر.</a:t>
            </a:r>
          </a:p>
          <a:p>
            <a:pPr algn="r"/>
            <a:r>
              <a:rPr lang="en-US" sz="4400">
                <a:solidFill>
                  <a:srgbClr val="252525"/>
                </a:solidFill>
              </a:rPr>
              <a:t>عند علم قوات التحرير الشعبية باقتراب قوات جبهة التحرير، تحصنت في الجبال واتخذت مواقع دفاعية. ورغم أن جيش جبهة التحرير </a:t>
            </a:r>
          </a:p>
        </p:txBody>
      </p:sp>
    </p:spTree>
  </p:cSld>
  <p:clrMapOvr>
    <a:masterClrMapping/>
  </p:clrMapOvr>
</p:sld>
</file>

<file path=ppt/slides/slide9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الإريترية كان أكبر عددًا، إلا أن قوات التحرير الشعبية تفوقت من حيث التسليح والتدريب والجاهزية القتالية.</a:t>
            </a:r>
          </a:p>
          <a:p>
            <a:pPr algn="r"/>
            <a:r>
              <a:rPr lang="en-US" sz="4400">
                <a:solidFill>
                  <a:srgbClr val="9933FF"/>
                </a:solidFill>
              </a:rPr>
              <a:t>●المعركة الحاسمة في قرقر</a:t>
            </a:r>
          </a:p>
          <a:p>
            <a:pPr algn="r"/>
            <a:r>
              <a:rPr lang="en-US" sz="4400">
                <a:solidFill>
                  <a:srgbClr val="252525"/>
                </a:solidFill>
              </a:rPr>
              <a:t>دارت معركة ضارية بين الإخوة الأعداء، وصفها البعض باليوم المشؤوم، حيث تكبّد الجانبان خسائر كبيرة، لكن الخسائر في صفوف جبهة التحرير الإريترية كانت أكبر، حتى أن رئيس المكتب العسكري للجبهة، المناضل عبد الله إدريس محمد سليمان، أُصيب بجروح. وعلى عكس توقعاتها، لم تتمكن جبهة التحرير من حسم المعركة لصالحها.</a:t>
            </a:r>
          </a:p>
          <a:p>
            <a:pPr algn="r"/>
            <a:r>
              <a:rPr lang="en-US" sz="4400">
                <a:solidFill>
                  <a:srgbClr val="9933FF"/>
                </a:solidFill>
              </a:rPr>
              <a:t>●تدخل الجيش السوداني وإنهاء المواجهة</a:t>
            </a:r>
          </a:p>
          <a:p>
            <a:pPr algn="r"/>
            <a:r>
              <a:rPr lang="en-US" sz="4400">
                <a:solidFill>
                  <a:srgbClr val="252525"/>
                </a:solidFill>
              </a:rPr>
              <a:t>تدخلت قوات الجيش السوداني بقيادة الضابط سوار الذهب، وأمر الجانبين بمغادرة الأراضي السودانية، مما أنهى المواجهة المباشرة في قرقر.</a:t>
            </a:r>
          </a:p>
          <a:p>
            <a:pPr algn="r"/>
            <a:r>
              <a:rPr lang="en-US" sz="4400">
                <a:solidFill>
                  <a:srgbClr val="9933FF"/>
                </a:solidFill>
              </a:rPr>
              <a:t>●بروز قوات التحرير الشعبية كقوة لا يمكن </a:t>
            </a:r>
          </a:p>
        </p:txBody>
      </p:sp>
    </p:spTree>
  </p:cSld>
  <p:clrMapOvr>
    <a:masterClrMapping/>
  </p:clrMapOvr>
</p:sld>
</file>

<file path=ppt/slides/slide9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9933FF"/>
                </a:solidFill>
              </a:rPr>
              <a:t>تجاوزها</a:t>
            </a:r>
          </a:p>
          <a:p>
            <a:pPr algn="r"/>
            <a:r>
              <a:rPr lang="en-US" sz="4400">
                <a:solidFill>
                  <a:srgbClr val="252525"/>
                </a:solidFill>
              </a:rPr>
              <a:t>بعد هذه المعركة، أصبح واضحًا أن قوات التحرير الشعبية باتت رقمًا صعبًا في الساحة الإريترية، مما أدى إلى انقسام حاد داخل الثورة الإريترية، حيث أصبح هناك تنظيمان يقاتلان إثيوبيا، لكن في الوقت نفسه  يعادي بعضهما   البعض الآخر . وهكذا، سقط شعار "الساحة الإريترية لا تتحمل تنظيمين"، وأصبحت المواجهة بين الفصيلين أمرًا واقعًا.</a:t>
            </a:r>
          </a:p>
          <a:p>
            <a:pPr algn="r"/>
            <a:r>
              <a:rPr lang="en-US" sz="4400">
                <a:solidFill>
                  <a:srgbClr val="252525"/>
                </a:solidFill>
              </a:rPr>
              <a:t>د</a:t>
            </a:r>
          </a:p>
          <a:p>
            <a:pPr algn="r"/>
            <a:r>
              <a:rPr lang="en-US" sz="5000"/>
              <a:t>  </a:t>
            </a:r>
          </a:p>
          <a:p>
            <a:pPr algn="r"/>
            <a:r>
              <a:rPr lang="en-US" sz="4400">
                <a:solidFill>
                  <a:srgbClr val="9933FF"/>
                </a:solidFill>
              </a:rPr>
              <a:t> تلخيص الفصل الحادي عشر </a:t>
            </a:r>
            <a:r>
              <a:rPr lang="en-US" sz="4400">
                <a:solidFill>
                  <a:srgbClr val="252525"/>
                </a:solidFill>
              </a:rPr>
              <a:t>  </a:t>
            </a:r>
          </a:p>
          <a:p>
            <a:pPr algn="r"/>
            <a:r>
              <a:rPr lang="en-US" sz="4400">
                <a:solidFill>
                  <a:srgbClr val="252525"/>
                </a:solidFill>
              </a:rPr>
              <a:t>يركز هذا الفصل على المحاور التالية:</a:t>
            </a:r>
          </a:p>
          <a:p>
            <a:pPr algn="r"/>
            <a:r>
              <a:rPr lang="en-US" sz="4400">
                <a:solidFill>
                  <a:srgbClr val="252525"/>
                </a:solidFill>
              </a:rPr>
              <a:t>1 . أزمة الثورة مع الشركة الإيطالية وحكومة السودان.</a:t>
            </a:r>
          </a:p>
          <a:p>
            <a:pPr algn="r"/>
            <a:r>
              <a:rPr lang="en-US" sz="4400">
                <a:solidFill>
                  <a:srgbClr val="252525"/>
                </a:solidFill>
              </a:rPr>
              <a:t> 2 . مشاكل الرعاة في الحدود السودانية ودور الجبهة والإدارة المحلية في حلها.</a:t>
            </a:r>
          </a:p>
          <a:p>
            <a:pPr algn="r"/>
            <a:r>
              <a:rPr lang="en-US" sz="4400">
                <a:solidFill>
                  <a:srgbClr val="252525"/>
                </a:solidFill>
              </a:rPr>
              <a:t>3 . التعاون مع قائد حمدايت وزيارة اللواء </a:t>
            </a:r>
          </a:p>
        </p:txBody>
      </p:sp>
    </p:spTree>
  </p:cSld>
  <p:clrMapOvr>
    <a:masterClrMapping/>
  </p:clrMapOvr>
</p:sld>
</file>

<file path=ppt/slides/slide9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سوار الذهب واللواء أبو كدوك.</a:t>
            </a:r>
          </a:p>
          <a:p>
            <a:pPr algn="r"/>
            <a:r>
              <a:rPr lang="en-US" sz="4400">
                <a:solidFill>
                  <a:srgbClr val="9933FF"/>
                </a:solidFill>
              </a:rPr>
              <a:t>■  أزمة الثورة مع الشركة الإيطالية وحكومة </a:t>
            </a:r>
            <a:r>
              <a:rPr lang="en-US" sz="4400">
                <a:solidFill>
                  <a:srgbClr val="9933FF"/>
                </a:solidFill>
              </a:rPr>
              <a:t>السودان</a:t>
            </a:r>
            <a:r>
              <a:rPr lang="en-US" sz="4400">
                <a:solidFill>
                  <a:srgbClr val="252525"/>
                </a:solidFill>
              </a:rPr>
              <a:t>.</a:t>
            </a:r>
          </a:p>
          <a:p>
            <a:pPr algn="r"/>
            <a:r>
              <a:rPr lang="en-US" sz="4400">
                <a:solidFill>
                  <a:srgbClr val="252525"/>
                </a:solidFill>
              </a:rPr>
              <a:t>يقول المؤلف المناضل محمد عثمان إزاز إنه خلال فترة غياب قيادة الثورة وسفرها للخارج، تم إبرام اتفاق تجاري بين السودان وإثيوبيا لاستيراد قطع غيار من إيطاليا عبر ميناء مصوع إلى كسلا ثم إلى ميناء بورتسودان، حيث كانت شركة إيطالية مسؤولة عن صيانة الميناء السوداني.</a:t>
            </a:r>
          </a:p>
          <a:p>
            <a:pPr algn="r"/>
            <a:r>
              <a:rPr lang="en-US" sz="4400">
                <a:solidFill>
                  <a:srgbClr val="252525"/>
                </a:solidFill>
              </a:rPr>
              <a:t>طلب الكاتب لقاء حاكم الشرق، السيد عثمان عبدالله، في كسلا، وتم ترتيب اللقاء، ودار بينهما النقاش التالي:</a:t>
            </a:r>
          </a:p>
          <a:p>
            <a:pPr algn="r"/>
            <a:r>
              <a:rPr lang="en-US" sz="4400">
                <a:solidFill>
                  <a:srgbClr val="252525"/>
                </a:solidFill>
              </a:rPr>
              <a:t>حاكم الشرق:  بأي صفة طلبت مقابلتي؟</a:t>
            </a:r>
          </a:p>
          <a:p>
            <a:pPr algn="r"/>
            <a:r>
              <a:rPr lang="en-US" sz="4400">
                <a:solidFill>
                  <a:srgbClr val="252525"/>
                </a:solidFill>
              </a:rPr>
              <a:t>إزاز:  بصفتي رئيس اللجنة السياسية والعسكرية المكلف بتسيير إدارة شؤون الثورة الإرترية.</a:t>
            </a:r>
          </a:p>
          <a:p>
            <a:pPr algn="r"/>
            <a:r>
              <a:rPr lang="en-US" sz="4400">
                <a:solidFill>
                  <a:srgbClr val="252525"/>
                </a:solidFill>
              </a:rPr>
              <a:t>حاكم الشرق:  أين قيادة المجلس الثوري </a:t>
            </a:r>
          </a:p>
        </p:txBody>
      </p:sp>
    </p:spTree>
  </p:cSld>
  <p:clrMapOvr>
    <a:masterClrMapping/>
  </p:clrMapOvr>
</p:sld>
</file>

<file path=ppt/slides/slide9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للجبهة؟</a:t>
            </a:r>
          </a:p>
          <a:p>
            <a:pPr algn="r"/>
            <a:r>
              <a:rPr lang="en-US" sz="4400">
                <a:solidFill>
                  <a:srgbClr val="252525"/>
                </a:solidFill>
              </a:rPr>
              <a:t>إزاز: في مهمة خارجية تخص شؤون الثورة.</a:t>
            </a:r>
          </a:p>
          <a:p>
            <a:pPr algn="r"/>
            <a:r>
              <a:rPr lang="en-US" sz="4400">
                <a:solidFill>
                  <a:srgbClr val="252525"/>
                </a:solidFill>
              </a:rPr>
              <a:t>حاكم الشرق:  ما هو موضوع زيارتك؟</a:t>
            </a:r>
          </a:p>
          <a:p>
            <a:pPr algn="r"/>
            <a:r>
              <a:rPr lang="en-US" sz="4400">
                <a:solidFill>
                  <a:srgbClr val="252525"/>
                </a:solidFill>
              </a:rPr>
              <a:t>إزاز:  تتعلق زيارتي بمناقشة الاتفاق التجاري المبرم بين الحكومتين السودانية والإثيوبية.</a:t>
            </a:r>
          </a:p>
          <a:p>
            <a:pPr algn="r"/>
            <a:r>
              <a:rPr lang="en-US" sz="4400">
                <a:solidFill>
                  <a:srgbClr val="252525"/>
                </a:solidFill>
              </a:rPr>
              <a:t>حاكم الشرق:  ما علاقتكم بهذا الموضوع؟</a:t>
            </a:r>
          </a:p>
          <a:p>
            <a:pPr algn="r"/>
            <a:r>
              <a:rPr lang="en-US" sz="4400">
                <a:solidFill>
                  <a:srgbClr val="252525"/>
                </a:solidFill>
              </a:rPr>
              <a:t>إزاز:  لا يمكن أن يتم هذا الاتفاق بمعزل عن الثورة الإرترية، فيجب أن نكون طرفًا أساسيًا فيه.</a:t>
            </a:r>
          </a:p>
          <a:p>
            <a:pPr algn="r"/>
            <a:r>
              <a:rPr lang="en-US" sz="4400">
                <a:solidFill>
                  <a:srgbClr val="252525"/>
                </a:solidFill>
              </a:rPr>
              <a:t>حاكم الشرق:  كيف تشاركون وأنتم في مرحلة الثورة؟ هذا اتفاق رسمي بين حكومتين.</a:t>
            </a:r>
          </a:p>
          <a:p>
            <a:pPr algn="r"/>
            <a:r>
              <a:rPr lang="en-US" sz="4400">
                <a:solidFill>
                  <a:srgbClr val="252525"/>
                </a:solidFill>
              </a:rPr>
              <a:t>إزاز: نعم، لكن يجب أن نكون طرفًا في الاتفاق لأنه يمر عبر أراضينا، والمستفيد من مصالح الاتفاق هي عدوتنا إثيوبيا.</a:t>
            </a:r>
          </a:p>
          <a:p>
            <a:pPr algn="r"/>
            <a:r>
              <a:rPr lang="en-US" sz="4400">
                <a:solidFill>
                  <a:srgbClr val="252525"/>
                </a:solidFill>
              </a:rPr>
              <a:t>حاكم الشرق: وماذا عن مصالح السودان كدولة؟</a:t>
            </a:r>
          </a:p>
          <a:p>
            <a:pPr algn="r"/>
            <a:r>
              <a:rPr lang="en-US" sz="4400">
                <a:solidFill>
                  <a:srgbClr val="252525"/>
                </a:solidFill>
              </a:rPr>
              <a:t>إزاز:  السودان دولة جارة ومضيافة ومساندة لحقوق الشعب الإرتري، لكن في هذا الاتفاق يجب مراعاة مصالح الثورة الإرترية.</a:t>
            </a:r>
          </a:p>
        </p:txBody>
      </p:sp>
    </p:spTree>
  </p:cSld>
  <p:clrMapOvr>
    <a:masterClrMapping/>
  </p:clrMapOvr>
</p:sld>
</file>

<file path=ppt/slides/slide9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1" id="2"/>
          <p:cNvSpPr txBox="true"/>
          <p:nvPr/>
        </p:nvSpPr>
        <p:spPr>
          <a:xfrm>
            <a:off x="5930900" y="571500"/>
            <a:ext cx="11887200" cy="16484600"/>
          </a:xfrm>
          <a:prstGeom prst="rect">
            <a:avLst/>
          </a:prstGeom>
        </p:spPr>
        <p:txBody>
          <a:bodyPr anchor="t" rtlCol="false"/>
          <a:lstStyle/>
          <a:p>
            <a:pPr algn="l"/>
            <a:r>
              <a:t/>
            </a:r>
            <a:endParaRPr lang="en-US" sz="1100"/>
          </a:p>
          <a:p>
            <a:pPr algn="r"/>
            <a:r>
              <a:rPr lang="en-US" sz="4400">
                <a:solidFill>
                  <a:srgbClr val="252525"/>
                </a:solidFill>
              </a:rPr>
              <a:t>حاكم الشرق: اترك هذا الموضوع، ولا تكونوا حجر عثرة وعرقلة في تنفيذ المشروع. يجب أن تضحوا بالمصالح الاستراتيجية وتفكروا في مصالحكم الآنية.</a:t>
            </a:r>
          </a:p>
          <a:p>
            <a:pPr algn="r"/>
            <a:r>
              <a:rPr lang="en-US" sz="4400">
                <a:solidFill>
                  <a:srgbClr val="252525"/>
                </a:solidFill>
              </a:rPr>
              <a:t>بعد نقاش حاد ومتشنج، انتهى اللقاء. وعند خروجه، طلب حاكم الشرق عبر مسؤول الأمن من إزاز مغادرة الأراضي السودانية خلال يومين. بعد انتهاء المهلة، غادر السودان متجهًا إلى الميدان، إلى أرض الوطن.</a:t>
            </a:r>
          </a:p>
          <a:p>
            <a:pPr algn="r"/>
            <a:r>
              <a:rPr lang="en-US" sz="4400">
                <a:solidFill>
                  <a:srgbClr val="252525"/>
                </a:solidFill>
              </a:rPr>
              <a:t>●تطبيق إجراءات الحصار على الحدود</a:t>
            </a:r>
          </a:p>
          <a:p>
            <a:pPr algn="r"/>
            <a:r>
              <a:rPr lang="en-US" sz="4400">
                <a:solidFill>
                  <a:srgbClr val="252525"/>
                </a:solidFill>
              </a:rPr>
              <a:t>بعد وصوله إلى الميدان، يضيف المناضل محمد عثمان إزاز أنه أصدر تعليماته للفدائيين والهندسة بإغلاق الطريق الرئيسي الذي يربط بين إرتريا والسودان، لمنع مرور السيارات التجارية في الاتجاهين. تم إبلاغ السائقين بأن الطريق سيظل مغلقًا لمدة يومين بقرار من جبهة التحرير الإرترية، مع تحذيرهم من تحمل مسؤولية مخالفة القرار.</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terms:modified xsi:type="dcterms:W3CDTF">2011-08-01T06:04:30Z</dcterms:modified>
  <cp:revision>1</cp:revision>
</cp:coreProperties>
</file>